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  <p:sldId id="259" r:id="rId7"/>
    <p:sldId id="262" r:id="rId8"/>
    <p:sldId id="263" r:id="rId9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6C8A"/>
    <a:srgbClr val="40617F"/>
    <a:srgbClr val="365674"/>
    <a:srgbClr val="2F4C6A"/>
    <a:srgbClr val="253E5E"/>
    <a:srgbClr val="1A3554"/>
    <a:srgbClr val="112A49"/>
    <a:srgbClr val="0B2140"/>
    <a:srgbClr val="517794"/>
    <a:srgbClr val="2D4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32"/>
    <p:restoredTop sz="94758"/>
  </p:normalViewPr>
  <p:slideViewPr>
    <p:cSldViewPr snapToGrid="0">
      <p:cViewPr>
        <p:scale>
          <a:sx n="134" d="100"/>
          <a:sy n="134" d="100"/>
        </p:scale>
        <p:origin x="14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8E66B-1FF9-9DCB-C021-EA46F0FB3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3CCE59-A2DF-EE15-61AE-CBC56C0AF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DBFDB-5638-0488-8AFC-114B82743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7C781-9BB3-65B7-3393-9CEFB2D80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B1066-38D7-4413-46EF-FE382580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35441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B237-C54F-C5F7-74B5-B04AD4A2D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861C6-EDBF-4607-C53D-445C27134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A2F76-CFAB-A8E2-4122-AFEFD81A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6464C-DD73-687F-0C61-E42D4C33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50D95-9359-8CFA-25ED-D758BF5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733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A0EF5-E788-5ECE-8F0B-4E503A9FA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69155-1185-CB77-5AED-69511DA29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9640A-4EB9-9516-2251-DCE6C3F9E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324EA-0EC9-E8FB-C63F-4B7B8C17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CF7EB-ACAC-6008-E910-896DB526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430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E7F9-241F-BB05-9DE3-62C991B3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51AA8-34F1-B04C-C5F9-683196F5D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C7D08-9E38-BCF6-A649-95529F7C6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F6857-C833-9968-2435-8E6811D3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B2600-A198-0378-CF7C-C6484EB3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4093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D3C1E-5D31-77AE-A05F-73FC0B5A3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FF6F8-4FF8-179D-AE3B-AE5ABA012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BF8B9-9A09-C294-A621-656D37857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2BB2C-2467-E91D-FACE-598E158B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F8C67-2DA8-E9FC-9A48-AF080EDF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728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AD25A-93CB-C232-3F7E-BEE43054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6540D-5B31-04A3-0158-96F0B92EE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ED80D-BB2D-A5AB-9599-1F4623532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41F31-56D9-ED53-CED3-50E7C3663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ED273-9AA7-A40B-8D4C-B3CC1F8DC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D7E9F-02A1-7D32-5C26-24DB2325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545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FD4E-2AC4-664F-E83C-57A581BF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F1BC7-2CE8-7FFC-A8A2-9DC0EDC37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C8F5C-A000-A31B-4CEC-0BC299C40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DD559E-4B49-6D73-A084-0089BF337D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0C6E4-7BB3-7093-6E75-84595ACC7C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127CB5-064F-60D4-98FB-9085C6BD9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9D374-FB5B-00EE-6DF6-4EB5F0CD6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480B05-E7FD-403E-7945-C58C76BD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76011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5166E-7FD7-96DA-D700-80801BA3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EB8CC2-B5C3-C973-C243-AFA13B897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D65C-82E2-7C4C-9D15-E99188E65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701A7-9730-5B39-444C-261527271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4978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309AFF-1AF9-DC55-875A-DF67E3E5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AD3CD-5EB2-8A46-402F-4233049D3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BD9CC-6ECC-DA04-D633-A8F99477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6250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859DB-3B72-A587-ED54-10D7949CB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102F8-4362-75EA-BE3F-5973FE975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CAEF75-DCC9-9353-0EC1-DA421E6FC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2BD37-D926-5676-2761-DFF228644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0C71C-94E3-EDFC-9446-EDE43C373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1AE58-C386-458B-232F-64606407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9632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688A-B04C-102A-1F5F-04B4966B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9C937-931A-5457-85DF-4FC50E46A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FE662-0CDE-C8C7-C329-26FE881C6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3A42-7102-1FEB-C1AB-0734BF18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7138-D686-9248-800D-4C73F0858AE2}" type="datetimeFigureOut">
              <a:rPr lang="en-CN" smtClean="0"/>
              <a:t>2025/1/15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D98F4-8B9B-54A8-5F21-B2222E97E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2EF6A-237E-225F-712F-A2CFDBB4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7533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A9907F-C071-43EA-8330-4A7D03726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7C570-57B6-24E6-64D4-D7981036A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BFDCC-7DA8-12B7-EA67-F9CD8E4A4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6C7138-D686-9248-800D-4C73F0858AE2}" type="datetimeFigureOut">
              <a:rPr lang="en-CN" smtClean="0"/>
              <a:t>2025/1/15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94815-907A-B6D7-F6CF-64EBFBAB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FA276-29D2-B21E-C68E-90B553573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51B0A2-D42F-994E-A8D0-2C182C62375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8697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37CF12E-267B-6824-A1F3-50BFD1A6618C}"/>
              </a:ext>
            </a:extLst>
          </p:cNvPr>
          <p:cNvSpPr/>
          <p:nvPr/>
        </p:nvSpPr>
        <p:spPr>
          <a:xfrm>
            <a:off x="4936808" y="478789"/>
            <a:ext cx="6945290" cy="284400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prstDash val="dash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E000AF-7770-DE2F-70A2-D057AC7F213E}"/>
              </a:ext>
            </a:extLst>
          </p:cNvPr>
          <p:cNvSpPr/>
          <p:nvPr/>
        </p:nvSpPr>
        <p:spPr>
          <a:xfrm>
            <a:off x="304823" y="478789"/>
            <a:ext cx="4631015" cy="571638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prstDash val="dash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48045A-BB60-4D6C-B39F-815FA01A219B}"/>
              </a:ext>
            </a:extLst>
          </p:cNvPr>
          <p:cNvSpPr/>
          <p:nvPr/>
        </p:nvSpPr>
        <p:spPr>
          <a:xfrm>
            <a:off x="2143957" y="2229157"/>
            <a:ext cx="3049348" cy="22870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233342-E523-57C1-6858-094E98AA1ACE}"/>
              </a:ext>
            </a:extLst>
          </p:cNvPr>
          <p:cNvCxnSpPr>
            <a:cxnSpLocks/>
          </p:cNvCxnSpPr>
          <p:nvPr/>
        </p:nvCxnSpPr>
        <p:spPr>
          <a:xfrm>
            <a:off x="3710214" y="4628745"/>
            <a:ext cx="575634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B0B500C-2895-DF9D-069B-69DBA077E934}"/>
              </a:ext>
            </a:extLst>
          </p:cNvPr>
          <p:cNvCxnSpPr/>
          <p:nvPr/>
        </p:nvCxnSpPr>
        <p:spPr>
          <a:xfrm>
            <a:off x="3405411" y="4268070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A99A850-A172-A03D-FF8B-D0EFFEF0A8E2}"/>
              </a:ext>
            </a:extLst>
          </p:cNvPr>
          <p:cNvCxnSpPr/>
          <p:nvPr/>
        </p:nvCxnSpPr>
        <p:spPr>
          <a:xfrm>
            <a:off x="2728918" y="2425073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2A9BBB1-07F4-B9FE-55BC-9407B0F01C37}"/>
              </a:ext>
            </a:extLst>
          </p:cNvPr>
          <p:cNvCxnSpPr>
            <a:cxnSpLocks/>
          </p:cNvCxnSpPr>
          <p:nvPr/>
        </p:nvCxnSpPr>
        <p:spPr>
          <a:xfrm>
            <a:off x="3469255" y="2813285"/>
            <a:ext cx="816595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61E1ECA-A299-DEF0-29A9-B2F4EB112DC8}"/>
              </a:ext>
            </a:extLst>
          </p:cNvPr>
          <p:cNvCxnSpPr/>
          <p:nvPr/>
        </p:nvCxnSpPr>
        <p:spPr>
          <a:xfrm>
            <a:off x="3405412" y="3208162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AED03BB-1285-3330-81FB-4F32C5081B08}"/>
              </a:ext>
            </a:extLst>
          </p:cNvPr>
          <p:cNvCxnSpPr/>
          <p:nvPr/>
        </p:nvCxnSpPr>
        <p:spPr>
          <a:xfrm>
            <a:off x="3405412" y="3543417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DAAFE60-FEE4-1FA6-1695-6974D94CF81D}"/>
              </a:ext>
            </a:extLst>
          </p:cNvPr>
          <p:cNvCxnSpPr/>
          <p:nvPr/>
        </p:nvCxnSpPr>
        <p:spPr>
          <a:xfrm>
            <a:off x="3405411" y="3911109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C086A29-6630-57C3-CC91-5CD29C6E9C0A}"/>
              </a:ext>
            </a:extLst>
          </p:cNvPr>
          <p:cNvCxnSpPr/>
          <p:nvPr/>
        </p:nvCxnSpPr>
        <p:spPr>
          <a:xfrm>
            <a:off x="3070132" y="2636783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DCBE33A-1835-3F01-9004-64FC6E94927A}"/>
              </a:ext>
            </a:extLst>
          </p:cNvPr>
          <p:cNvCxnSpPr/>
          <p:nvPr/>
        </p:nvCxnSpPr>
        <p:spPr>
          <a:xfrm>
            <a:off x="2407137" y="2210252"/>
            <a:ext cx="88043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blue rubber boot in a plastic container&#10;&#10;Description automatically generated">
            <a:extLst>
              <a:ext uri="{FF2B5EF4-FFF2-40B4-BE49-F238E27FC236}">
                <a16:creationId xmlns:a16="http://schemas.microsoft.com/office/drawing/2014/main" id="{9C5FB83E-6DD3-F1C9-97B3-711ED0097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979" y="2210252"/>
            <a:ext cx="3050307" cy="228701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0" name="Picture 9" descr="A blue rubber boot in a plastic container&#10;&#10;Description automatically generated">
            <a:extLst>
              <a:ext uri="{FF2B5EF4-FFF2-40B4-BE49-F238E27FC236}">
                <a16:creationId xmlns:a16="http://schemas.microsoft.com/office/drawing/2014/main" id="{551C88AA-A251-6446-A5DD-33E3D5B08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23" y="2214686"/>
            <a:ext cx="3048960" cy="22860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25" name="Extract 24">
            <a:extLst>
              <a:ext uri="{FF2B5EF4-FFF2-40B4-BE49-F238E27FC236}">
                <a16:creationId xmlns:a16="http://schemas.microsoft.com/office/drawing/2014/main" id="{C8AA5620-D953-9B93-5B7B-7066A7C5D663}"/>
              </a:ext>
            </a:extLst>
          </p:cNvPr>
          <p:cNvSpPr/>
          <p:nvPr/>
        </p:nvSpPr>
        <p:spPr>
          <a:xfrm rot="18248826">
            <a:off x="1897967" y="1986226"/>
            <a:ext cx="1018340" cy="1599940"/>
          </a:xfrm>
          <a:prstGeom prst="flowChartExtra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FF00">
                  <a:alpha val="0"/>
                </a:srgbClr>
              </a:gs>
              <a:gs pos="52000">
                <a:srgbClr val="FFFF00">
                  <a:alpha val="51000"/>
                </a:srgbClr>
              </a:gs>
              <a:gs pos="100000">
                <a:srgbClr val="FFFF00">
                  <a:alpha val="0"/>
                </a:srgbClr>
              </a:gs>
            </a:gsLst>
            <a:lin ang="6000000" scaled="0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2D1B6D-8AF7-BE3A-C9C6-C29950FD20A0}"/>
              </a:ext>
            </a:extLst>
          </p:cNvPr>
          <p:cNvGrpSpPr/>
          <p:nvPr/>
        </p:nvGrpSpPr>
        <p:grpSpPr>
          <a:xfrm>
            <a:off x="836088" y="1422749"/>
            <a:ext cx="990863" cy="1257929"/>
            <a:chOff x="2502040" y="1449474"/>
            <a:chExt cx="990863" cy="12579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Can 5">
              <a:extLst>
                <a:ext uri="{FF2B5EF4-FFF2-40B4-BE49-F238E27FC236}">
                  <a16:creationId xmlns:a16="http://schemas.microsoft.com/office/drawing/2014/main" id="{DE495EF2-9EB4-A5B7-CAC3-FEF62C9B54CC}"/>
                </a:ext>
              </a:extLst>
            </p:cNvPr>
            <p:cNvSpPr/>
            <p:nvPr/>
          </p:nvSpPr>
          <p:spPr>
            <a:xfrm>
              <a:off x="2740687" y="2618221"/>
              <a:ext cx="316523" cy="89182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" name="Can 3">
              <a:extLst>
                <a:ext uri="{FF2B5EF4-FFF2-40B4-BE49-F238E27FC236}">
                  <a16:creationId xmlns:a16="http://schemas.microsoft.com/office/drawing/2014/main" id="{83ABB199-EC04-6681-978E-726345E3D5A7}"/>
                </a:ext>
              </a:extLst>
            </p:cNvPr>
            <p:cNvSpPr/>
            <p:nvPr/>
          </p:nvSpPr>
          <p:spPr>
            <a:xfrm>
              <a:off x="2502040" y="1607735"/>
              <a:ext cx="793820" cy="1055077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500" b="0" i="0" u="none" strike="noStrike" dirty="0">
                <a:solidFill>
                  <a:srgbClr val="D1D5D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/>
              <a:r>
                <a:rPr lang="en-US" b="0" i="0" u="none" strike="noStrike" dirty="0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X</a:t>
              </a:r>
            </a:p>
            <a:p>
              <a:pPr algn="ctr"/>
              <a:r>
                <a:rPr lang="zh-CN" altLang="en-US" sz="1600" b="0" i="0" u="none" strike="noStrike" dirty="0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光</a:t>
              </a:r>
              <a:endParaRPr lang="en-US" altLang="zh-CN" sz="1600" b="0" i="0" u="none" strike="noStrike" dirty="0">
                <a:solidFill>
                  <a:srgbClr val="D1D5D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/>
              <a:r>
                <a:rPr lang="zh-CN" altLang="en-US" sz="1600" b="0" i="0" u="none" strike="noStrike" dirty="0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管</a:t>
              </a:r>
              <a:endParaRPr lang="en-CN" sz="16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A7B6E733-518C-B820-0CAB-A27C4671D90A}"/>
                </a:ext>
              </a:extLst>
            </p:cNvPr>
            <p:cNvSpPr/>
            <p:nvPr/>
          </p:nvSpPr>
          <p:spPr>
            <a:xfrm>
              <a:off x="2740688" y="1449474"/>
              <a:ext cx="316523" cy="316523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656601E-72E8-55ED-F7A9-8C3741B8FF39}"/>
                </a:ext>
              </a:extLst>
            </p:cNvPr>
            <p:cNvSpPr/>
            <p:nvPr/>
          </p:nvSpPr>
          <p:spPr>
            <a:xfrm rot="7532020" flipH="1">
              <a:off x="3198501" y="2047864"/>
              <a:ext cx="160459" cy="428344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6" name="Extract 25">
            <a:extLst>
              <a:ext uri="{FF2B5EF4-FFF2-40B4-BE49-F238E27FC236}">
                <a16:creationId xmlns:a16="http://schemas.microsoft.com/office/drawing/2014/main" id="{6C5FE32D-5803-007C-CC78-13C3155BF941}"/>
              </a:ext>
            </a:extLst>
          </p:cNvPr>
          <p:cNvSpPr/>
          <p:nvPr/>
        </p:nvSpPr>
        <p:spPr>
          <a:xfrm rot="14374538">
            <a:off x="1803292" y="3023077"/>
            <a:ext cx="1018340" cy="1599940"/>
          </a:xfrm>
          <a:prstGeom prst="flowChartExtra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FF00">
                  <a:alpha val="0"/>
                </a:srgbClr>
              </a:gs>
              <a:gs pos="52000">
                <a:srgbClr val="FFFF00">
                  <a:alpha val="51000"/>
                </a:srgbClr>
              </a:gs>
              <a:gs pos="100000">
                <a:srgbClr val="FFFF00">
                  <a:alpha val="0"/>
                </a:srgbClr>
              </a:gs>
            </a:gsLst>
            <a:lin ang="6000000" scaled="0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D64AF9-9EBF-BBEE-7DEB-EE3A648D9E23}"/>
              </a:ext>
            </a:extLst>
          </p:cNvPr>
          <p:cNvGrpSpPr/>
          <p:nvPr/>
        </p:nvGrpSpPr>
        <p:grpSpPr>
          <a:xfrm>
            <a:off x="656112" y="3656624"/>
            <a:ext cx="1015218" cy="1257929"/>
            <a:chOff x="2502040" y="1449474"/>
            <a:chExt cx="1015218" cy="12579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5CBFC4F2-7350-19F4-FBC1-DB17E0945CBC}"/>
                </a:ext>
              </a:extLst>
            </p:cNvPr>
            <p:cNvSpPr/>
            <p:nvPr/>
          </p:nvSpPr>
          <p:spPr>
            <a:xfrm>
              <a:off x="2740687" y="2618221"/>
              <a:ext cx="316523" cy="89182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EB519514-93FA-9CCE-09A2-4C4A147318EF}"/>
                </a:ext>
              </a:extLst>
            </p:cNvPr>
            <p:cNvSpPr/>
            <p:nvPr/>
          </p:nvSpPr>
          <p:spPr>
            <a:xfrm>
              <a:off x="2502040" y="1607735"/>
              <a:ext cx="793820" cy="1055077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 b="0" i="0" u="none" strike="noStrike" dirty="0">
                <a:solidFill>
                  <a:srgbClr val="D1D5D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/>
              <a:r>
                <a:rPr lang="en-US" b="0" i="0" u="none" strike="noStrike" dirty="0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X</a:t>
              </a:r>
            </a:p>
            <a:p>
              <a:pPr algn="ctr"/>
              <a:r>
                <a:rPr lang="en-US" sz="1600" b="0" i="0" u="none" strike="noStrike" dirty="0" err="1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光</a:t>
              </a:r>
              <a:endParaRPr lang="en-US" sz="1600" b="0" i="0" u="none" strike="noStrike" dirty="0">
                <a:solidFill>
                  <a:srgbClr val="D1D5DB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/>
              <a:r>
                <a:rPr lang="zh-CN" altLang="en-US" sz="1600" b="0" i="0" u="none" strike="noStrike" dirty="0">
                  <a:solidFill>
                    <a:srgbClr val="D1D5DB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管</a:t>
              </a:r>
              <a:endParaRPr lang="en-CN" sz="16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69066496-F8FE-85EB-1690-73CD5D3D4118}"/>
                </a:ext>
              </a:extLst>
            </p:cNvPr>
            <p:cNvSpPr/>
            <p:nvPr/>
          </p:nvSpPr>
          <p:spPr>
            <a:xfrm>
              <a:off x="2740688" y="1449474"/>
              <a:ext cx="316523" cy="316523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BE411DB4-D1CC-27FA-436D-39B72BF6CF35}"/>
                </a:ext>
              </a:extLst>
            </p:cNvPr>
            <p:cNvSpPr/>
            <p:nvPr/>
          </p:nvSpPr>
          <p:spPr>
            <a:xfrm rot="3029044" flipH="1">
              <a:off x="3222856" y="1903898"/>
              <a:ext cx="160459" cy="428344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88FB5C5-F082-607F-F511-343A98B1EF56}"/>
              </a:ext>
            </a:extLst>
          </p:cNvPr>
          <p:cNvSpPr txBox="1"/>
          <p:nvPr/>
        </p:nvSpPr>
        <p:spPr>
          <a:xfrm>
            <a:off x="760302" y="831966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视角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en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54FEE6-3FA8-1A73-182E-CBD05E5D2ED9}"/>
              </a:ext>
            </a:extLst>
          </p:cNvPr>
          <p:cNvSpPr txBox="1"/>
          <p:nvPr/>
        </p:nvSpPr>
        <p:spPr>
          <a:xfrm>
            <a:off x="579309" y="3192742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视角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en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AC4280-0932-37AA-E106-895DB0ED92D0}"/>
              </a:ext>
            </a:extLst>
          </p:cNvPr>
          <p:cNvSpPr txBox="1"/>
          <p:nvPr/>
        </p:nvSpPr>
        <p:spPr>
          <a:xfrm>
            <a:off x="441070" y="5521296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A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EA0397-3A4C-F5A7-13C4-52305C44E758}"/>
              </a:ext>
            </a:extLst>
          </p:cNvPr>
          <p:cNvGrpSpPr/>
          <p:nvPr/>
        </p:nvGrpSpPr>
        <p:grpSpPr>
          <a:xfrm>
            <a:off x="5266617" y="866187"/>
            <a:ext cx="2556249" cy="2298249"/>
            <a:chOff x="4237552" y="817739"/>
            <a:chExt cx="2556249" cy="2298249"/>
          </a:xfrm>
        </p:grpSpPr>
        <p:pic>
          <p:nvPicPr>
            <p:cNvPr id="36" name="Picture 35" descr="A x-ray of a boot in a plastic container&#10;&#10;Description automatically generated">
              <a:extLst>
                <a:ext uri="{FF2B5EF4-FFF2-40B4-BE49-F238E27FC236}">
                  <a16:creationId xmlns:a16="http://schemas.microsoft.com/office/drawing/2014/main" id="{19DABD91-F589-CD23-0F06-78176F74A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7552" y="817739"/>
              <a:ext cx="2556249" cy="172800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isometricOffAxis1Left"/>
              <a:lightRig rig="threePt" dir="t"/>
            </a:scene3d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7B5D41-BB02-5155-CE97-AFFBD43EA711}"/>
                </a:ext>
              </a:extLst>
            </p:cNvPr>
            <p:cNvSpPr txBox="1"/>
            <p:nvPr/>
          </p:nvSpPr>
          <p:spPr>
            <a:xfrm>
              <a:off x="4965072" y="2715878"/>
              <a:ext cx="1110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低能级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30C3A65-230A-EF31-7FC1-CF58967D4655}"/>
              </a:ext>
            </a:extLst>
          </p:cNvPr>
          <p:cNvGrpSpPr/>
          <p:nvPr/>
        </p:nvGrpSpPr>
        <p:grpSpPr>
          <a:xfrm>
            <a:off x="6776687" y="866187"/>
            <a:ext cx="2556249" cy="2298249"/>
            <a:chOff x="5747622" y="817739"/>
            <a:chExt cx="2556249" cy="2298249"/>
          </a:xfrm>
        </p:grpSpPr>
        <p:pic>
          <p:nvPicPr>
            <p:cNvPr id="32" name="Picture 31" descr="A white boot in a plastic box&#10;&#10;Description automatically generated">
              <a:extLst>
                <a:ext uri="{FF2B5EF4-FFF2-40B4-BE49-F238E27FC236}">
                  <a16:creationId xmlns:a16="http://schemas.microsoft.com/office/drawing/2014/main" id="{CA4B2A70-23CF-C152-81E8-286AFF139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7622" y="817739"/>
              <a:ext cx="2556249" cy="172800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isometricOffAxis1Left"/>
              <a:lightRig rig="threePt" dir="t"/>
            </a:scene3d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F166158-4B0D-5DE0-2A81-3572B4266B47}"/>
                </a:ext>
              </a:extLst>
            </p:cNvPr>
            <p:cNvSpPr txBox="1"/>
            <p:nvPr/>
          </p:nvSpPr>
          <p:spPr>
            <a:xfrm>
              <a:off x="6541241" y="271587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高能级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883EF16-82A3-7703-2B48-D01A273DCF43}"/>
              </a:ext>
            </a:extLst>
          </p:cNvPr>
          <p:cNvGrpSpPr/>
          <p:nvPr/>
        </p:nvGrpSpPr>
        <p:grpSpPr>
          <a:xfrm>
            <a:off x="9539239" y="888365"/>
            <a:ext cx="2556249" cy="2285265"/>
            <a:chOff x="8608447" y="849145"/>
            <a:chExt cx="2556249" cy="2285265"/>
          </a:xfrm>
        </p:grpSpPr>
        <p:pic>
          <p:nvPicPr>
            <p:cNvPr id="40" name="Picture 39" descr="A green rubber boot on a yellow surface&#10;&#10;Description automatically generated">
              <a:extLst>
                <a:ext uri="{FF2B5EF4-FFF2-40B4-BE49-F238E27FC236}">
                  <a16:creationId xmlns:a16="http://schemas.microsoft.com/office/drawing/2014/main" id="{680391C7-327A-83CB-7EE7-AD0C2323B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08447" y="849145"/>
              <a:ext cx="2556249" cy="172800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isometricOffAxis1Left"/>
              <a:lightRig rig="threePt" dir="t"/>
            </a:scene3d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2CF7E1D-7A87-CD27-65C8-94670C454DB6}"/>
                </a:ext>
              </a:extLst>
            </p:cNvPr>
            <p:cNvSpPr txBox="1"/>
            <p:nvPr/>
          </p:nvSpPr>
          <p:spPr>
            <a:xfrm>
              <a:off x="8949848" y="2734300"/>
              <a:ext cx="15728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伪彩色图像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9F10857-8B87-C766-57B0-D7607D1935BB}"/>
              </a:ext>
            </a:extLst>
          </p:cNvPr>
          <p:cNvSpPr txBox="1"/>
          <p:nvPr/>
        </p:nvSpPr>
        <p:spPr>
          <a:xfrm>
            <a:off x="5005949" y="2816540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B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09AC086-DEEB-634D-7F38-36A6A231B194}"/>
              </a:ext>
            </a:extLst>
          </p:cNvPr>
          <p:cNvSpPr/>
          <p:nvPr/>
        </p:nvSpPr>
        <p:spPr>
          <a:xfrm>
            <a:off x="4935537" y="3324059"/>
            <a:ext cx="6951639" cy="2871110"/>
          </a:xfrm>
          <a:prstGeom prst="rect">
            <a:avLst/>
          </a:prstGeom>
          <a:solidFill>
            <a:srgbClr val="7030A0">
              <a:alpha val="21000"/>
            </a:srgbClr>
          </a:solidFill>
          <a:ln w="19050">
            <a:prstDash val="dash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5F8F59-0F56-4FC3-71D6-1BB1E042568A}"/>
              </a:ext>
            </a:extLst>
          </p:cNvPr>
          <p:cNvSpPr txBox="1"/>
          <p:nvPr/>
        </p:nvSpPr>
        <p:spPr>
          <a:xfrm>
            <a:off x="5005949" y="5710615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C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88CEEBD-0BDF-0DC0-9826-5AE378FD569A}"/>
              </a:ext>
            </a:extLst>
          </p:cNvPr>
          <p:cNvGrpSpPr/>
          <p:nvPr/>
        </p:nvGrpSpPr>
        <p:grpSpPr>
          <a:xfrm>
            <a:off x="9275974" y="1737054"/>
            <a:ext cx="320227" cy="320227"/>
            <a:chOff x="8355412" y="1681739"/>
            <a:chExt cx="320227" cy="32022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D07FD84-F9B9-EAE8-E207-064E0F773F04}"/>
                </a:ext>
              </a:extLst>
            </p:cNvPr>
            <p:cNvSpPr/>
            <p:nvPr/>
          </p:nvSpPr>
          <p:spPr>
            <a:xfrm>
              <a:off x="8355412" y="1681739"/>
              <a:ext cx="320227" cy="320227"/>
            </a:xfrm>
            <a:prstGeom prst="ellipse">
              <a:avLst/>
            </a:prstGeom>
            <a:solidFill>
              <a:srgbClr val="FFC000">
                <a:alpha val="71000"/>
              </a:srgb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2F6A2F-BC83-3FC6-BEA8-2EED502FAF83}"/>
                </a:ext>
              </a:extLst>
            </p:cNvPr>
            <p:cNvCxnSpPr>
              <a:stCxn id="55" idx="1"/>
              <a:endCxn id="55" idx="5"/>
            </p:cNvCxnSpPr>
            <p:nvPr/>
          </p:nvCxnSpPr>
          <p:spPr>
            <a:xfrm>
              <a:off x="8402308" y="1728635"/>
              <a:ext cx="226435" cy="2264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6A9D7BC-1834-5A27-53B9-9790F67ABA92}"/>
                </a:ext>
              </a:extLst>
            </p:cNvPr>
            <p:cNvCxnSpPr>
              <a:stCxn id="55" idx="7"/>
              <a:endCxn id="55" idx="3"/>
            </p:cNvCxnSpPr>
            <p:nvPr/>
          </p:nvCxnSpPr>
          <p:spPr>
            <a:xfrm flipH="1">
              <a:off x="8402308" y="1728635"/>
              <a:ext cx="226435" cy="2264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43556FE5-5A67-1DCA-59DA-4F586D8051AA}"/>
              </a:ext>
            </a:extLst>
          </p:cNvPr>
          <p:cNvSpPr txBox="1"/>
          <p:nvPr/>
        </p:nvSpPr>
        <p:spPr>
          <a:xfrm>
            <a:off x="9003477" y="2764326"/>
            <a:ext cx="877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融合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1559B9-D362-87ED-B537-DCE655648596}"/>
              </a:ext>
            </a:extLst>
          </p:cNvPr>
          <p:cNvSpPr txBox="1"/>
          <p:nvPr/>
        </p:nvSpPr>
        <p:spPr>
          <a:xfrm>
            <a:off x="5002541" y="571063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视角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en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0C95912-5ADB-0A27-F6D8-03512D1BD481}"/>
              </a:ext>
            </a:extLst>
          </p:cNvPr>
          <p:cNvSpPr txBox="1"/>
          <p:nvPr/>
        </p:nvSpPr>
        <p:spPr>
          <a:xfrm>
            <a:off x="5008186" y="3437479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视角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en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C3F069BD-E9AC-8D93-FB83-DEB72A5CD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0094" y="3730895"/>
            <a:ext cx="2514538" cy="172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isometricOffAxis1Left"/>
            <a:lightRig rig="threePt" dir="t"/>
          </a:scene3d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68914D5-FEB7-2108-2294-8E92B47F8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7471" y="3733487"/>
            <a:ext cx="2514538" cy="172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isometricOffAxis1Left"/>
            <a:lightRig rig="threePt" dir="t"/>
          </a:scene3d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B37899E-00B5-CEDE-FBC5-B1E4AEF1AAC2}"/>
              </a:ext>
            </a:extLst>
          </p:cNvPr>
          <p:cNvSpPr txBox="1"/>
          <p:nvPr/>
        </p:nvSpPr>
        <p:spPr>
          <a:xfrm>
            <a:off x="6106158" y="5713782"/>
            <a:ext cx="998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低能级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58C0E9-06B7-5344-6C4F-3E4C29510CE8}"/>
              </a:ext>
            </a:extLst>
          </p:cNvPr>
          <p:cNvSpPr txBox="1"/>
          <p:nvPr/>
        </p:nvSpPr>
        <p:spPr>
          <a:xfrm>
            <a:off x="7616229" y="571222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高能级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7C4D570-72F0-BBE4-CBE4-DD13F0E1CBA6}"/>
              </a:ext>
            </a:extLst>
          </p:cNvPr>
          <p:cNvSpPr txBox="1"/>
          <p:nvPr/>
        </p:nvSpPr>
        <p:spPr>
          <a:xfrm>
            <a:off x="9977820" y="5710615"/>
            <a:ext cx="1557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伪彩色图像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347DBDF-B448-05DE-36F1-F8C3C46D8618}"/>
              </a:ext>
            </a:extLst>
          </p:cNvPr>
          <p:cNvGrpSpPr/>
          <p:nvPr/>
        </p:nvGrpSpPr>
        <p:grpSpPr>
          <a:xfrm>
            <a:off x="9275974" y="4665198"/>
            <a:ext cx="320227" cy="320227"/>
            <a:chOff x="8355412" y="1681739"/>
            <a:chExt cx="320227" cy="320227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3A563EE-FB3B-2CAD-8AC5-E7B116621148}"/>
                </a:ext>
              </a:extLst>
            </p:cNvPr>
            <p:cNvSpPr/>
            <p:nvPr/>
          </p:nvSpPr>
          <p:spPr>
            <a:xfrm>
              <a:off x="8355412" y="1681739"/>
              <a:ext cx="320227" cy="320227"/>
            </a:xfrm>
            <a:prstGeom prst="ellipse">
              <a:avLst/>
            </a:prstGeom>
            <a:solidFill>
              <a:srgbClr val="FFC000">
                <a:alpha val="71000"/>
              </a:srgb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C32AD08-969B-06C1-744D-7FDFB57859D0}"/>
                </a:ext>
              </a:extLst>
            </p:cNvPr>
            <p:cNvCxnSpPr>
              <a:stCxn id="74" idx="1"/>
              <a:endCxn id="74" idx="5"/>
            </p:cNvCxnSpPr>
            <p:nvPr/>
          </p:nvCxnSpPr>
          <p:spPr>
            <a:xfrm>
              <a:off x="8402308" y="1728635"/>
              <a:ext cx="226435" cy="2264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902C52D-97DD-6538-4FDB-5D81FD2EC1AC}"/>
                </a:ext>
              </a:extLst>
            </p:cNvPr>
            <p:cNvCxnSpPr>
              <a:stCxn id="74" idx="7"/>
              <a:endCxn id="74" idx="3"/>
            </p:cNvCxnSpPr>
            <p:nvPr/>
          </p:nvCxnSpPr>
          <p:spPr>
            <a:xfrm flipH="1">
              <a:off x="8402308" y="1728635"/>
              <a:ext cx="226435" cy="2264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700F764-A837-4FC1-1D3F-66405E94BE07}"/>
              </a:ext>
            </a:extLst>
          </p:cNvPr>
          <p:cNvSpPr txBox="1"/>
          <p:nvPr/>
        </p:nvSpPr>
        <p:spPr>
          <a:xfrm>
            <a:off x="9100657" y="5710615"/>
            <a:ext cx="877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融合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8FAB01C-8AE3-EAF6-934C-CE81DC7AC340}"/>
              </a:ext>
            </a:extLst>
          </p:cNvPr>
          <p:cNvSpPr txBox="1"/>
          <p:nvPr/>
        </p:nvSpPr>
        <p:spPr>
          <a:xfrm>
            <a:off x="2104951" y="115405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物体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FCCF5DD-E2D9-1E42-E297-ABEA05FA5DEB}"/>
              </a:ext>
            </a:extLst>
          </p:cNvPr>
          <p:cNvSpPr txBox="1"/>
          <p:nvPr/>
        </p:nvSpPr>
        <p:spPr>
          <a:xfrm>
            <a:off x="2975281" y="984405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光探测器</a:t>
            </a:r>
            <a:endParaRPr lang="en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DB56CA9-7A87-C1AB-F233-279633766C2A}"/>
              </a:ext>
            </a:extLst>
          </p:cNvPr>
          <p:cNvCxnSpPr>
            <a:cxnSpLocks/>
            <a:stCxn id="104" idx="2"/>
          </p:cNvCxnSpPr>
          <p:nvPr/>
        </p:nvCxnSpPr>
        <p:spPr>
          <a:xfrm>
            <a:off x="2505061" y="1615721"/>
            <a:ext cx="163860" cy="32395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7B56637-D344-70C4-3B9A-792DAE52CF49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3401895" y="1446070"/>
            <a:ext cx="380659" cy="6106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ight Arrow 113">
            <a:extLst>
              <a:ext uri="{FF2B5EF4-FFF2-40B4-BE49-F238E27FC236}">
                <a16:creationId xmlns:a16="http://schemas.microsoft.com/office/drawing/2014/main" id="{08E9F83B-3F6D-110A-2666-643E8BE78E11}"/>
              </a:ext>
            </a:extLst>
          </p:cNvPr>
          <p:cNvSpPr/>
          <p:nvPr/>
        </p:nvSpPr>
        <p:spPr>
          <a:xfrm>
            <a:off x="4452623" y="1778858"/>
            <a:ext cx="931157" cy="261447"/>
          </a:xfrm>
          <a:prstGeom prst="rightArrow">
            <a:avLst>
              <a:gd name="adj1" fmla="val 25712"/>
              <a:gd name="adj2" fmla="val 50000"/>
            </a:avLst>
          </a:prstGeom>
          <a:solidFill>
            <a:schemeClr val="tx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882AF276-912C-B170-25D9-994EE2C2B982}"/>
              </a:ext>
            </a:extLst>
          </p:cNvPr>
          <p:cNvSpPr/>
          <p:nvPr/>
        </p:nvSpPr>
        <p:spPr>
          <a:xfrm>
            <a:off x="4452623" y="4503263"/>
            <a:ext cx="931157" cy="261447"/>
          </a:xfrm>
          <a:prstGeom prst="rightArrow">
            <a:avLst>
              <a:gd name="adj1" fmla="val 25712"/>
              <a:gd name="adj2" fmla="val 50000"/>
            </a:avLst>
          </a:prstGeom>
          <a:solidFill>
            <a:schemeClr val="tx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" name="Picture 2" descr="A white rubber boot on a white surface&#10;&#10;Description automatically generated">
            <a:extLst>
              <a:ext uri="{FF2B5EF4-FFF2-40B4-BE49-F238E27FC236}">
                <a16:creationId xmlns:a16="http://schemas.microsoft.com/office/drawing/2014/main" id="{9C80BB7C-52BB-0AA9-3733-5C9C229A87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7541" y="3730895"/>
            <a:ext cx="2514538" cy="172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isometricOffAxis1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10913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80FAB-2AD4-A689-D999-638ED8BD7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0B77EE0-BA37-08DD-535D-F7200A4B67BD}"/>
              </a:ext>
            </a:extLst>
          </p:cNvPr>
          <p:cNvSpPr/>
          <p:nvPr/>
        </p:nvSpPr>
        <p:spPr>
          <a:xfrm>
            <a:off x="536028" y="2448910"/>
            <a:ext cx="1219200" cy="367862"/>
          </a:xfrm>
          <a:prstGeom prst="rect">
            <a:avLst/>
          </a:prstGeom>
          <a:solidFill>
            <a:srgbClr val="74BD41"/>
          </a:solidFill>
          <a:ln w="19050"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2016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5173EE-E31F-2A91-A3AA-DE67E18CB4EA}"/>
              </a:ext>
            </a:extLst>
          </p:cNvPr>
          <p:cNvSpPr/>
          <p:nvPr/>
        </p:nvSpPr>
        <p:spPr>
          <a:xfrm>
            <a:off x="1755228" y="2448910"/>
            <a:ext cx="1219200" cy="367862"/>
          </a:xfrm>
          <a:prstGeom prst="rect">
            <a:avLst/>
          </a:prstGeom>
          <a:solidFill>
            <a:srgbClr val="F3EC7F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2017</a:t>
            </a:r>
            <a:endParaRPr lang="en-C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91C043-8FFB-2AC4-6AE2-EE0D8040DFFD}"/>
              </a:ext>
            </a:extLst>
          </p:cNvPr>
          <p:cNvSpPr/>
          <p:nvPr/>
        </p:nvSpPr>
        <p:spPr>
          <a:xfrm>
            <a:off x="2974428" y="2448910"/>
            <a:ext cx="1219200" cy="367862"/>
          </a:xfrm>
          <a:prstGeom prst="rect">
            <a:avLst/>
          </a:prstGeom>
          <a:solidFill>
            <a:srgbClr val="F2BA0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2018</a:t>
            </a:r>
            <a:endParaRPr lang="en-CN" dirty="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C1443AA-96D6-D69C-A6B8-3F1640AA3B53}"/>
              </a:ext>
            </a:extLst>
          </p:cNvPr>
          <p:cNvSpPr/>
          <p:nvPr/>
        </p:nvSpPr>
        <p:spPr>
          <a:xfrm>
            <a:off x="10453340" y="2258141"/>
            <a:ext cx="691891" cy="749399"/>
          </a:xfrm>
          <a:prstGeom prst="rightArrow">
            <a:avLst/>
          </a:prstGeom>
          <a:solidFill>
            <a:srgbClr val="3A9ACA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9423FF-934F-9216-4128-7A0386424BBA}"/>
              </a:ext>
            </a:extLst>
          </p:cNvPr>
          <p:cNvSpPr/>
          <p:nvPr/>
        </p:nvSpPr>
        <p:spPr>
          <a:xfrm>
            <a:off x="10315607" y="2449572"/>
            <a:ext cx="18000" cy="367200"/>
          </a:xfrm>
          <a:prstGeom prst="rect">
            <a:avLst/>
          </a:prstGeom>
          <a:solidFill>
            <a:srgbClr val="3A9ACA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13A23D-BF0C-37BC-8CA8-F7EA7BD9BBA7}"/>
              </a:ext>
            </a:extLst>
          </p:cNvPr>
          <p:cNvSpPr/>
          <p:nvPr/>
        </p:nvSpPr>
        <p:spPr>
          <a:xfrm flipH="1">
            <a:off x="10368063" y="2448910"/>
            <a:ext cx="51118" cy="367862"/>
          </a:xfrm>
          <a:prstGeom prst="rect">
            <a:avLst/>
          </a:prstGeom>
          <a:solidFill>
            <a:srgbClr val="3A9ACA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11AEB166-46CD-2A51-760D-C9756C6CC78E}"/>
              </a:ext>
            </a:extLst>
          </p:cNvPr>
          <p:cNvSpPr/>
          <p:nvPr/>
        </p:nvSpPr>
        <p:spPr>
          <a:xfrm>
            <a:off x="567228" y="1589810"/>
            <a:ext cx="1188000" cy="720000"/>
          </a:xfrm>
          <a:prstGeom prst="wedgeRectCallout">
            <a:avLst/>
          </a:prstGeom>
          <a:solidFill>
            <a:srgbClr val="74BD41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1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42" name="Rectangular Callout 41">
            <a:extLst>
              <a:ext uri="{FF2B5EF4-FFF2-40B4-BE49-F238E27FC236}">
                <a16:creationId xmlns:a16="http://schemas.microsoft.com/office/drawing/2014/main" id="{587B7865-5DC0-F00F-12CC-F14A8C84599B}"/>
              </a:ext>
            </a:extLst>
          </p:cNvPr>
          <p:cNvSpPr/>
          <p:nvPr/>
        </p:nvSpPr>
        <p:spPr>
          <a:xfrm>
            <a:off x="1770828" y="3007539"/>
            <a:ext cx="1188000" cy="720000"/>
          </a:xfrm>
          <a:prstGeom prst="wedgeRectCallout">
            <a:avLst>
              <a:gd name="adj1" fmla="val -20833"/>
              <a:gd name="adj2" fmla="val -72116"/>
            </a:avLst>
          </a:prstGeom>
          <a:solidFill>
            <a:srgbClr val="F2EC7F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2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2" name="Rectangular Callout 51">
            <a:extLst>
              <a:ext uri="{FF2B5EF4-FFF2-40B4-BE49-F238E27FC236}">
                <a16:creationId xmlns:a16="http://schemas.microsoft.com/office/drawing/2014/main" id="{366E1C96-EA90-608E-1441-55F4BCA4CF37}"/>
              </a:ext>
            </a:extLst>
          </p:cNvPr>
          <p:cNvSpPr/>
          <p:nvPr/>
        </p:nvSpPr>
        <p:spPr>
          <a:xfrm>
            <a:off x="2990028" y="1589810"/>
            <a:ext cx="1188000" cy="720000"/>
          </a:xfrm>
          <a:prstGeom prst="wedgeRectCallout">
            <a:avLst/>
          </a:prstGeom>
          <a:solidFill>
            <a:srgbClr val="F2BA02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3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6" name="Rectangular Callout 55">
            <a:extLst>
              <a:ext uri="{FF2B5EF4-FFF2-40B4-BE49-F238E27FC236}">
                <a16:creationId xmlns:a16="http://schemas.microsoft.com/office/drawing/2014/main" id="{C4F5BF3E-2E2E-DC73-C259-737DD4CED3CC}"/>
              </a:ext>
            </a:extLst>
          </p:cNvPr>
          <p:cNvSpPr/>
          <p:nvPr/>
        </p:nvSpPr>
        <p:spPr>
          <a:xfrm>
            <a:off x="40840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E74B5C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4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5</a:t>
            </a:r>
          </a:p>
          <a:p>
            <a:pPr algn="ctr"/>
            <a:r>
              <a:rPr lang="en-US" sz="1150" dirty="0" err="1"/>
              <a:t>Ultralytics</a:t>
            </a:r>
            <a:endParaRPr lang="en-CN" sz="1150" dirty="0"/>
          </a:p>
        </p:txBody>
      </p:sp>
      <p:sp>
        <p:nvSpPr>
          <p:cNvPr id="64" name="Rectangular Callout 63">
            <a:extLst>
              <a:ext uri="{FF2B5EF4-FFF2-40B4-BE49-F238E27FC236}">
                <a16:creationId xmlns:a16="http://schemas.microsoft.com/office/drawing/2014/main" id="{88057C65-6EFE-77B2-5323-BB9FA550F5BA}"/>
              </a:ext>
            </a:extLst>
          </p:cNvPr>
          <p:cNvSpPr/>
          <p:nvPr/>
        </p:nvSpPr>
        <p:spPr>
          <a:xfrm>
            <a:off x="5433684" y="1589810"/>
            <a:ext cx="1188000" cy="720000"/>
          </a:xfrm>
          <a:prstGeom prst="wedgeRectCallout">
            <a:avLst/>
          </a:prstGeom>
          <a:solidFill>
            <a:srgbClr val="F2BA02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YOLOX</a:t>
            </a:r>
            <a:endParaRPr lang="en-US" altLang="zh-CN" dirty="0"/>
          </a:p>
          <a:p>
            <a:pPr algn="ctr"/>
            <a:r>
              <a:rPr lang="zh-CN" altLang="en-US" sz="1150" dirty="0"/>
              <a:t>旷视科技</a:t>
            </a:r>
            <a:endParaRPr lang="en-CN" sz="1150" dirty="0"/>
          </a:p>
        </p:txBody>
      </p:sp>
      <p:sp>
        <p:nvSpPr>
          <p:cNvPr id="69" name="Rectangular Callout 68">
            <a:extLst>
              <a:ext uri="{FF2B5EF4-FFF2-40B4-BE49-F238E27FC236}">
                <a16:creationId xmlns:a16="http://schemas.microsoft.com/office/drawing/2014/main" id="{D2974184-F3C4-8A54-9648-4F8A075AAB0E}"/>
              </a:ext>
            </a:extLst>
          </p:cNvPr>
          <p:cNvSpPr/>
          <p:nvPr/>
        </p:nvSpPr>
        <p:spPr>
          <a:xfrm>
            <a:off x="7866828" y="1589810"/>
            <a:ext cx="1188000" cy="720000"/>
          </a:xfrm>
          <a:prstGeom prst="wedgeRectCallout">
            <a:avLst/>
          </a:prstGeom>
          <a:solidFill>
            <a:srgbClr val="001E60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8</a:t>
            </a:r>
          </a:p>
          <a:p>
            <a:pPr algn="ctr"/>
            <a:r>
              <a:rPr lang="en-US" altLang="zh-CN" sz="1150" dirty="0" err="1"/>
              <a:t>Ultralytics</a:t>
            </a:r>
            <a:endParaRPr lang="en-CN" sz="1150" dirty="0"/>
          </a:p>
        </p:txBody>
      </p:sp>
      <p:sp>
        <p:nvSpPr>
          <p:cNvPr id="78" name="Rectangular Callout 77">
            <a:extLst>
              <a:ext uri="{FF2B5EF4-FFF2-40B4-BE49-F238E27FC236}">
                <a16:creationId xmlns:a16="http://schemas.microsoft.com/office/drawing/2014/main" id="{6371A1FF-B3A9-7428-359B-75DA6DABA04A}"/>
              </a:ext>
            </a:extLst>
          </p:cNvPr>
          <p:cNvSpPr/>
          <p:nvPr/>
        </p:nvSpPr>
        <p:spPr>
          <a:xfrm>
            <a:off x="65224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7030A0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6</a:t>
            </a:r>
          </a:p>
          <a:p>
            <a:pPr algn="ctr"/>
            <a:r>
              <a:rPr lang="en-US" sz="1150" dirty="0" err="1"/>
              <a:t>美团视觉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7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CN" sz="1150" dirty="0"/>
          </a:p>
        </p:txBody>
      </p:sp>
      <p:sp>
        <p:nvSpPr>
          <p:cNvPr id="103" name="Rectangular Callout 102">
            <a:extLst>
              <a:ext uri="{FF2B5EF4-FFF2-40B4-BE49-F238E27FC236}">
                <a16:creationId xmlns:a16="http://schemas.microsoft.com/office/drawing/2014/main" id="{1513B108-8410-362B-6EDE-78F7397E5EB2}"/>
              </a:ext>
            </a:extLst>
          </p:cNvPr>
          <p:cNvSpPr/>
          <p:nvPr/>
        </p:nvSpPr>
        <p:spPr>
          <a:xfrm>
            <a:off x="8960882" y="3007539"/>
            <a:ext cx="1438292" cy="1844130"/>
          </a:xfrm>
          <a:prstGeom prst="wedgeRectCallout">
            <a:avLst>
              <a:gd name="adj1" fmla="val -20833"/>
              <a:gd name="adj2" fmla="val -57960"/>
            </a:avLst>
          </a:prstGeom>
          <a:solidFill>
            <a:srgbClr val="4874CB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9</a:t>
            </a:r>
          </a:p>
          <a:p>
            <a:pPr algn="ctr"/>
            <a:r>
              <a:rPr lang="en-US" sz="1150" dirty="0"/>
              <a:t>Chien-Yao Wang</a:t>
            </a:r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10</a:t>
            </a:r>
          </a:p>
          <a:p>
            <a:pPr algn="ctr"/>
            <a:r>
              <a:rPr lang="en-US" sz="1150" dirty="0"/>
              <a:t>Ao Wang</a:t>
            </a:r>
          </a:p>
          <a:p>
            <a:pPr algn="ctr"/>
            <a:endParaRPr lang="en-CN" sz="600" dirty="0"/>
          </a:p>
          <a:p>
            <a:pPr algn="ctr"/>
            <a:r>
              <a:rPr lang="en-CN" dirty="0"/>
              <a:t>YOLO</a:t>
            </a:r>
            <a:r>
              <a:rPr lang="en-US" altLang="zh-CN" dirty="0"/>
              <a:t>11</a:t>
            </a:r>
          </a:p>
          <a:p>
            <a:pPr algn="ctr"/>
            <a:r>
              <a:rPr lang="en-CN" sz="1150" dirty="0"/>
              <a:t>Ultralytics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270997-5D6E-3B03-7237-F78D1B695D89}"/>
              </a:ext>
            </a:extLst>
          </p:cNvPr>
          <p:cNvSpPr/>
          <p:nvPr/>
        </p:nvSpPr>
        <p:spPr>
          <a:xfrm>
            <a:off x="4193628" y="2448910"/>
            <a:ext cx="1219200" cy="367862"/>
          </a:xfrm>
          <a:prstGeom prst="rect">
            <a:avLst/>
          </a:prstGeom>
          <a:solidFill>
            <a:srgbClr val="E64B5D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2020</a:t>
            </a:r>
            <a:endParaRPr lang="en-C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1AB7C0-D8BD-F1E5-289D-A327D20CA503}"/>
              </a:ext>
            </a:extLst>
          </p:cNvPr>
          <p:cNvSpPr/>
          <p:nvPr/>
        </p:nvSpPr>
        <p:spPr>
          <a:xfrm>
            <a:off x="5418084" y="2448910"/>
            <a:ext cx="1219200" cy="367862"/>
          </a:xfrm>
          <a:prstGeom prst="rect">
            <a:avLst/>
          </a:prstGeom>
          <a:solidFill>
            <a:srgbClr val="C0000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2021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3123DE-80C5-7FA5-19EB-0BCED1E2CC8D}"/>
              </a:ext>
            </a:extLst>
          </p:cNvPr>
          <p:cNvSpPr/>
          <p:nvPr/>
        </p:nvSpPr>
        <p:spPr>
          <a:xfrm>
            <a:off x="6632028" y="2448910"/>
            <a:ext cx="1219200" cy="367862"/>
          </a:xfrm>
          <a:prstGeom prst="rect">
            <a:avLst/>
          </a:prstGeom>
          <a:solidFill>
            <a:srgbClr val="7030A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2022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B85C89-480F-E33B-9E05-B27706462E45}"/>
              </a:ext>
            </a:extLst>
          </p:cNvPr>
          <p:cNvSpPr/>
          <p:nvPr/>
        </p:nvSpPr>
        <p:spPr>
          <a:xfrm>
            <a:off x="7851228" y="2448910"/>
            <a:ext cx="1219200" cy="367862"/>
          </a:xfrm>
          <a:prstGeom prst="rect">
            <a:avLst/>
          </a:prstGeom>
          <a:solidFill>
            <a:srgbClr val="001F6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2023</a:t>
            </a:r>
            <a:endParaRPr lang="en-C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CF2907-8939-FFAF-7594-9782E4690F6E}"/>
              </a:ext>
            </a:extLst>
          </p:cNvPr>
          <p:cNvSpPr/>
          <p:nvPr/>
        </p:nvSpPr>
        <p:spPr>
          <a:xfrm>
            <a:off x="9065172" y="2448910"/>
            <a:ext cx="1219200" cy="367862"/>
          </a:xfrm>
          <a:prstGeom prst="rect">
            <a:avLst/>
          </a:prstGeom>
          <a:solidFill>
            <a:srgbClr val="4874CB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61234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16017-2813-BEC2-4CE8-90EC6B33A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B443B99-34B7-1DAF-EFF8-E81A374AA4D2}"/>
              </a:ext>
            </a:extLst>
          </p:cNvPr>
          <p:cNvSpPr/>
          <p:nvPr/>
        </p:nvSpPr>
        <p:spPr>
          <a:xfrm>
            <a:off x="536028" y="2448910"/>
            <a:ext cx="1219200" cy="367862"/>
          </a:xfrm>
          <a:prstGeom prst="rect">
            <a:avLst/>
          </a:prstGeom>
          <a:solidFill>
            <a:srgbClr val="74BD41"/>
          </a:solidFill>
          <a:ln w="1905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2016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040CC2-46D0-3D5C-5B6E-FBCEA7989844}"/>
              </a:ext>
            </a:extLst>
          </p:cNvPr>
          <p:cNvSpPr/>
          <p:nvPr/>
        </p:nvSpPr>
        <p:spPr>
          <a:xfrm>
            <a:off x="1755228" y="2448910"/>
            <a:ext cx="1219200" cy="367862"/>
          </a:xfrm>
          <a:prstGeom prst="rect">
            <a:avLst/>
          </a:prstGeom>
          <a:solidFill>
            <a:srgbClr val="F3EC7F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2017</a:t>
            </a:r>
            <a:endParaRPr lang="en-C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A1B78E-9769-E17F-9BF0-C6C79E4F79A5}"/>
              </a:ext>
            </a:extLst>
          </p:cNvPr>
          <p:cNvSpPr/>
          <p:nvPr/>
        </p:nvSpPr>
        <p:spPr>
          <a:xfrm>
            <a:off x="2974428" y="2448910"/>
            <a:ext cx="1219200" cy="367862"/>
          </a:xfrm>
          <a:prstGeom prst="rect">
            <a:avLst/>
          </a:prstGeom>
          <a:solidFill>
            <a:srgbClr val="F2BA02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2018</a:t>
            </a:r>
            <a:endParaRPr lang="en-CN" dirty="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A8FDEF5A-3B41-03BF-0948-E758A06C3355}"/>
              </a:ext>
            </a:extLst>
          </p:cNvPr>
          <p:cNvSpPr/>
          <p:nvPr/>
        </p:nvSpPr>
        <p:spPr>
          <a:xfrm>
            <a:off x="10453340" y="2258141"/>
            <a:ext cx="691891" cy="749399"/>
          </a:xfrm>
          <a:prstGeom prst="rightArrow">
            <a:avLst/>
          </a:prstGeom>
          <a:solidFill>
            <a:srgbClr val="3A9ACA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1E5F84-4305-75D1-5D70-ECFAD556C65D}"/>
              </a:ext>
            </a:extLst>
          </p:cNvPr>
          <p:cNvSpPr/>
          <p:nvPr/>
        </p:nvSpPr>
        <p:spPr>
          <a:xfrm>
            <a:off x="10315607" y="2449572"/>
            <a:ext cx="18000" cy="367200"/>
          </a:xfrm>
          <a:prstGeom prst="rect">
            <a:avLst/>
          </a:prstGeom>
          <a:solidFill>
            <a:srgbClr val="3A9ACA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35DAFA-2CB2-3E7F-4E5D-5CB23B508BA7}"/>
              </a:ext>
            </a:extLst>
          </p:cNvPr>
          <p:cNvSpPr/>
          <p:nvPr/>
        </p:nvSpPr>
        <p:spPr>
          <a:xfrm flipH="1">
            <a:off x="10368063" y="2448910"/>
            <a:ext cx="51118" cy="367862"/>
          </a:xfrm>
          <a:prstGeom prst="rect">
            <a:avLst/>
          </a:prstGeom>
          <a:solidFill>
            <a:srgbClr val="3A9ACA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FCC23D1E-F11A-C4E5-A883-40304736BD75}"/>
              </a:ext>
            </a:extLst>
          </p:cNvPr>
          <p:cNvSpPr/>
          <p:nvPr/>
        </p:nvSpPr>
        <p:spPr>
          <a:xfrm>
            <a:off x="567228" y="1589810"/>
            <a:ext cx="1188000" cy="720000"/>
          </a:xfrm>
          <a:prstGeom prst="wedgeRectCallout">
            <a:avLst/>
          </a:prstGeom>
          <a:solidFill>
            <a:srgbClr val="74BD41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1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42" name="Rectangular Callout 41">
            <a:extLst>
              <a:ext uri="{FF2B5EF4-FFF2-40B4-BE49-F238E27FC236}">
                <a16:creationId xmlns:a16="http://schemas.microsoft.com/office/drawing/2014/main" id="{E201893D-0947-6DDB-7D12-C1F6BFBB4A0E}"/>
              </a:ext>
            </a:extLst>
          </p:cNvPr>
          <p:cNvSpPr/>
          <p:nvPr/>
        </p:nvSpPr>
        <p:spPr>
          <a:xfrm>
            <a:off x="1770828" y="3007539"/>
            <a:ext cx="1188000" cy="720000"/>
          </a:xfrm>
          <a:prstGeom prst="wedgeRectCallout">
            <a:avLst>
              <a:gd name="adj1" fmla="val -20833"/>
              <a:gd name="adj2" fmla="val -72116"/>
            </a:avLst>
          </a:prstGeom>
          <a:solidFill>
            <a:srgbClr val="F2EC7F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2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2" name="Rectangular Callout 51">
            <a:extLst>
              <a:ext uri="{FF2B5EF4-FFF2-40B4-BE49-F238E27FC236}">
                <a16:creationId xmlns:a16="http://schemas.microsoft.com/office/drawing/2014/main" id="{B3ECD8BD-3C2B-E5F7-1C19-E4BECE0607AF}"/>
              </a:ext>
            </a:extLst>
          </p:cNvPr>
          <p:cNvSpPr/>
          <p:nvPr/>
        </p:nvSpPr>
        <p:spPr>
          <a:xfrm>
            <a:off x="2990028" y="1589810"/>
            <a:ext cx="1188000" cy="720000"/>
          </a:xfrm>
          <a:prstGeom prst="wedgeRectCallout">
            <a:avLst/>
          </a:prstGeom>
          <a:solidFill>
            <a:srgbClr val="F2BA02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3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6" name="Rectangular Callout 55">
            <a:extLst>
              <a:ext uri="{FF2B5EF4-FFF2-40B4-BE49-F238E27FC236}">
                <a16:creationId xmlns:a16="http://schemas.microsoft.com/office/drawing/2014/main" id="{DC486CE7-C052-1191-070D-1396EEE93924}"/>
              </a:ext>
            </a:extLst>
          </p:cNvPr>
          <p:cNvSpPr/>
          <p:nvPr/>
        </p:nvSpPr>
        <p:spPr>
          <a:xfrm>
            <a:off x="40840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E74B5C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4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5</a:t>
            </a:r>
          </a:p>
          <a:p>
            <a:pPr algn="ctr"/>
            <a:r>
              <a:rPr lang="en-US" sz="1150" dirty="0" err="1"/>
              <a:t>Ultralytics</a:t>
            </a:r>
            <a:endParaRPr lang="en-CN" sz="1150" dirty="0"/>
          </a:p>
        </p:txBody>
      </p:sp>
      <p:sp>
        <p:nvSpPr>
          <p:cNvPr id="64" name="Rectangular Callout 63">
            <a:extLst>
              <a:ext uri="{FF2B5EF4-FFF2-40B4-BE49-F238E27FC236}">
                <a16:creationId xmlns:a16="http://schemas.microsoft.com/office/drawing/2014/main" id="{3688400B-9536-413D-A1D3-997A2AB7FC49}"/>
              </a:ext>
            </a:extLst>
          </p:cNvPr>
          <p:cNvSpPr/>
          <p:nvPr/>
        </p:nvSpPr>
        <p:spPr>
          <a:xfrm>
            <a:off x="5433684" y="1589810"/>
            <a:ext cx="1188000" cy="720000"/>
          </a:xfrm>
          <a:prstGeom prst="wedgeRectCallout">
            <a:avLst/>
          </a:prstGeom>
          <a:solidFill>
            <a:srgbClr val="F2BA02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YOLOX</a:t>
            </a:r>
            <a:endParaRPr lang="en-US" altLang="zh-CN" dirty="0"/>
          </a:p>
          <a:p>
            <a:pPr algn="ctr"/>
            <a:r>
              <a:rPr lang="zh-CN" altLang="en-US" sz="1150" dirty="0"/>
              <a:t>旷视科技</a:t>
            </a:r>
            <a:endParaRPr lang="en-CN" sz="1150" dirty="0"/>
          </a:p>
        </p:txBody>
      </p:sp>
      <p:sp>
        <p:nvSpPr>
          <p:cNvPr id="69" name="Rectangular Callout 68">
            <a:extLst>
              <a:ext uri="{FF2B5EF4-FFF2-40B4-BE49-F238E27FC236}">
                <a16:creationId xmlns:a16="http://schemas.microsoft.com/office/drawing/2014/main" id="{6987F66A-33B8-F726-BBCA-96ED9CDC9489}"/>
              </a:ext>
            </a:extLst>
          </p:cNvPr>
          <p:cNvSpPr/>
          <p:nvPr/>
        </p:nvSpPr>
        <p:spPr>
          <a:xfrm>
            <a:off x="7866828" y="1589810"/>
            <a:ext cx="1188000" cy="720000"/>
          </a:xfrm>
          <a:prstGeom prst="wedgeRectCallout">
            <a:avLst/>
          </a:prstGeom>
          <a:solidFill>
            <a:srgbClr val="001E60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8</a:t>
            </a:r>
          </a:p>
          <a:p>
            <a:pPr algn="ctr"/>
            <a:r>
              <a:rPr lang="en-US" altLang="zh-CN" sz="1150" dirty="0" err="1"/>
              <a:t>Ultralytics</a:t>
            </a:r>
            <a:endParaRPr lang="en-CN" sz="1150" dirty="0"/>
          </a:p>
        </p:txBody>
      </p:sp>
      <p:sp>
        <p:nvSpPr>
          <p:cNvPr id="78" name="Rectangular Callout 77">
            <a:extLst>
              <a:ext uri="{FF2B5EF4-FFF2-40B4-BE49-F238E27FC236}">
                <a16:creationId xmlns:a16="http://schemas.microsoft.com/office/drawing/2014/main" id="{49F56C4D-7DE6-A976-8343-77F955DFCF73}"/>
              </a:ext>
            </a:extLst>
          </p:cNvPr>
          <p:cNvSpPr/>
          <p:nvPr/>
        </p:nvSpPr>
        <p:spPr>
          <a:xfrm>
            <a:off x="65224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7030A0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6</a:t>
            </a:r>
          </a:p>
          <a:p>
            <a:pPr algn="ctr"/>
            <a:r>
              <a:rPr lang="en-US" sz="1150" dirty="0" err="1"/>
              <a:t>美团视觉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7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CN" sz="1150" dirty="0"/>
          </a:p>
        </p:txBody>
      </p:sp>
      <p:sp>
        <p:nvSpPr>
          <p:cNvPr id="103" name="Rectangular Callout 102">
            <a:extLst>
              <a:ext uri="{FF2B5EF4-FFF2-40B4-BE49-F238E27FC236}">
                <a16:creationId xmlns:a16="http://schemas.microsoft.com/office/drawing/2014/main" id="{AD5739B5-DBB2-CA6B-5D89-7003B8CBC7B5}"/>
              </a:ext>
            </a:extLst>
          </p:cNvPr>
          <p:cNvSpPr/>
          <p:nvPr/>
        </p:nvSpPr>
        <p:spPr>
          <a:xfrm>
            <a:off x="8960882" y="3007539"/>
            <a:ext cx="1438292" cy="1844130"/>
          </a:xfrm>
          <a:prstGeom prst="wedgeRectCallout">
            <a:avLst>
              <a:gd name="adj1" fmla="val -20833"/>
              <a:gd name="adj2" fmla="val -57960"/>
            </a:avLst>
          </a:prstGeom>
          <a:solidFill>
            <a:srgbClr val="4874CB"/>
          </a:solidFill>
          <a:ln w="19050">
            <a:solidFill>
              <a:srgbClr val="3A9ACA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9</a:t>
            </a:r>
          </a:p>
          <a:p>
            <a:pPr algn="ctr"/>
            <a:r>
              <a:rPr lang="en-US" sz="1150" dirty="0"/>
              <a:t>Chien-Yao Wang</a:t>
            </a:r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10</a:t>
            </a:r>
          </a:p>
          <a:p>
            <a:pPr algn="ctr"/>
            <a:r>
              <a:rPr lang="en-US" sz="1150" dirty="0"/>
              <a:t>Ao Wang</a:t>
            </a:r>
          </a:p>
          <a:p>
            <a:pPr algn="ctr"/>
            <a:endParaRPr lang="en-CN" sz="600" dirty="0"/>
          </a:p>
          <a:p>
            <a:pPr algn="ctr"/>
            <a:r>
              <a:rPr lang="en-CN" dirty="0"/>
              <a:t>YOLO</a:t>
            </a:r>
            <a:r>
              <a:rPr lang="en-US" altLang="zh-CN" dirty="0"/>
              <a:t>11</a:t>
            </a:r>
          </a:p>
          <a:p>
            <a:pPr algn="ctr"/>
            <a:r>
              <a:rPr lang="en-CN" sz="1150" dirty="0"/>
              <a:t>Ultralytics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329D54-D21B-F39B-A52C-033AC091AEC5}"/>
              </a:ext>
            </a:extLst>
          </p:cNvPr>
          <p:cNvSpPr/>
          <p:nvPr/>
        </p:nvSpPr>
        <p:spPr>
          <a:xfrm>
            <a:off x="4193628" y="2448910"/>
            <a:ext cx="1219200" cy="367862"/>
          </a:xfrm>
          <a:prstGeom prst="rect">
            <a:avLst/>
          </a:prstGeom>
          <a:solidFill>
            <a:srgbClr val="E64B5D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2020</a:t>
            </a:r>
            <a:endParaRPr lang="en-C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5628A2-8DF0-F708-BD41-45B77AC47A12}"/>
              </a:ext>
            </a:extLst>
          </p:cNvPr>
          <p:cNvSpPr/>
          <p:nvPr/>
        </p:nvSpPr>
        <p:spPr>
          <a:xfrm>
            <a:off x="5418084" y="2448910"/>
            <a:ext cx="1219200" cy="367862"/>
          </a:xfrm>
          <a:prstGeom prst="rect">
            <a:avLst/>
          </a:prstGeom>
          <a:solidFill>
            <a:srgbClr val="C00000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2021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052E3A-12AF-4E32-6B66-8BBB69E37D0E}"/>
              </a:ext>
            </a:extLst>
          </p:cNvPr>
          <p:cNvSpPr/>
          <p:nvPr/>
        </p:nvSpPr>
        <p:spPr>
          <a:xfrm>
            <a:off x="6632028" y="2448910"/>
            <a:ext cx="1219200" cy="367862"/>
          </a:xfrm>
          <a:prstGeom prst="rect">
            <a:avLst/>
          </a:prstGeom>
          <a:solidFill>
            <a:srgbClr val="7030A0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2022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8E7B4D-2E8B-908E-8495-7672271543CA}"/>
              </a:ext>
            </a:extLst>
          </p:cNvPr>
          <p:cNvSpPr/>
          <p:nvPr/>
        </p:nvSpPr>
        <p:spPr>
          <a:xfrm>
            <a:off x="7851228" y="2448910"/>
            <a:ext cx="1219200" cy="367862"/>
          </a:xfrm>
          <a:prstGeom prst="rect">
            <a:avLst/>
          </a:prstGeom>
          <a:solidFill>
            <a:srgbClr val="001F60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2023</a:t>
            </a:r>
            <a:endParaRPr lang="en-C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03BC2D-18C8-CFEF-8A18-AF211995817E}"/>
              </a:ext>
            </a:extLst>
          </p:cNvPr>
          <p:cNvSpPr/>
          <p:nvPr/>
        </p:nvSpPr>
        <p:spPr>
          <a:xfrm>
            <a:off x="9065172" y="2448910"/>
            <a:ext cx="1219200" cy="367862"/>
          </a:xfrm>
          <a:prstGeom prst="rect">
            <a:avLst/>
          </a:prstGeom>
          <a:solidFill>
            <a:srgbClr val="4874CB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19001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16017-2813-BEC2-4CE8-90EC6B33A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B443B99-34B7-1DAF-EFF8-E81A374AA4D2}"/>
              </a:ext>
            </a:extLst>
          </p:cNvPr>
          <p:cNvSpPr/>
          <p:nvPr/>
        </p:nvSpPr>
        <p:spPr>
          <a:xfrm>
            <a:off x="536028" y="2448910"/>
            <a:ext cx="1219200" cy="367862"/>
          </a:xfrm>
          <a:prstGeom prst="rect">
            <a:avLst/>
          </a:prstGeom>
          <a:solidFill>
            <a:srgbClr val="517794"/>
          </a:solidFill>
          <a:ln w="1905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2016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040CC2-46D0-3D5C-5B6E-FBCEA7989844}"/>
              </a:ext>
            </a:extLst>
          </p:cNvPr>
          <p:cNvSpPr/>
          <p:nvPr/>
        </p:nvSpPr>
        <p:spPr>
          <a:xfrm>
            <a:off x="1755228" y="2448910"/>
            <a:ext cx="1219200" cy="367862"/>
          </a:xfrm>
          <a:prstGeom prst="rect">
            <a:avLst/>
          </a:prstGeom>
          <a:solidFill>
            <a:srgbClr val="496D8A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2017</a:t>
            </a:r>
            <a:endParaRPr lang="en-C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A1B78E-9769-E17F-9BF0-C6C79E4F79A5}"/>
              </a:ext>
            </a:extLst>
          </p:cNvPr>
          <p:cNvSpPr/>
          <p:nvPr/>
        </p:nvSpPr>
        <p:spPr>
          <a:xfrm>
            <a:off x="2974428" y="2448910"/>
            <a:ext cx="1219200" cy="367862"/>
          </a:xfrm>
          <a:prstGeom prst="rect">
            <a:avLst/>
          </a:prstGeom>
          <a:solidFill>
            <a:srgbClr val="40617F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2018</a:t>
            </a:r>
            <a:endParaRPr lang="en-CN" dirty="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A8FDEF5A-3B41-03BF-0948-E758A06C3355}"/>
              </a:ext>
            </a:extLst>
          </p:cNvPr>
          <p:cNvSpPr/>
          <p:nvPr/>
        </p:nvSpPr>
        <p:spPr>
          <a:xfrm>
            <a:off x="10453340" y="2258141"/>
            <a:ext cx="691891" cy="749399"/>
          </a:xfrm>
          <a:prstGeom prst="rightArrow">
            <a:avLst/>
          </a:prstGeom>
          <a:solidFill>
            <a:srgbClr val="09203F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1E5F84-4305-75D1-5D70-ECFAD556C65D}"/>
              </a:ext>
            </a:extLst>
          </p:cNvPr>
          <p:cNvSpPr/>
          <p:nvPr/>
        </p:nvSpPr>
        <p:spPr>
          <a:xfrm>
            <a:off x="10315607" y="2449572"/>
            <a:ext cx="18000" cy="367200"/>
          </a:xfrm>
          <a:prstGeom prst="rect">
            <a:avLst/>
          </a:prstGeom>
          <a:solidFill>
            <a:srgbClr val="09203F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35DAFA-2CB2-3E7F-4E5D-5CB23B508BA7}"/>
              </a:ext>
            </a:extLst>
          </p:cNvPr>
          <p:cNvSpPr/>
          <p:nvPr/>
        </p:nvSpPr>
        <p:spPr>
          <a:xfrm flipH="1">
            <a:off x="10368063" y="2448910"/>
            <a:ext cx="51118" cy="367862"/>
          </a:xfrm>
          <a:prstGeom prst="rect">
            <a:avLst/>
          </a:prstGeom>
          <a:solidFill>
            <a:srgbClr val="09203F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FCC23D1E-F11A-C4E5-A883-40304736BD75}"/>
              </a:ext>
            </a:extLst>
          </p:cNvPr>
          <p:cNvSpPr/>
          <p:nvPr/>
        </p:nvSpPr>
        <p:spPr>
          <a:xfrm>
            <a:off x="567228" y="1589810"/>
            <a:ext cx="1188000" cy="720000"/>
          </a:xfrm>
          <a:prstGeom prst="wedgeRectCallout">
            <a:avLst/>
          </a:prstGeom>
          <a:solidFill>
            <a:srgbClr val="517794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1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42" name="Rectangular Callout 41">
            <a:extLst>
              <a:ext uri="{FF2B5EF4-FFF2-40B4-BE49-F238E27FC236}">
                <a16:creationId xmlns:a16="http://schemas.microsoft.com/office/drawing/2014/main" id="{E201893D-0947-6DDB-7D12-C1F6BFBB4A0E}"/>
              </a:ext>
            </a:extLst>
          </p:cNvPr>
          <p:cNvSpPr/>
          <p:nvPr/>
        </p:nvSpPr>
        <p:spPr>
          <a:xfrm>
            <a:off x="1770828" y="3007539"/>
            <a:ext cx="1188000" cy="720000"/>
          </a:xfrm>
          <a:prstGeom prst="wedgeRectCallout">
            <a:avLst>
              <a:gd name="adj1" fmla="val -20833"/>
              <a:gd name="adj2" fmla="val -72116"/>
            </a:avLst>
          </a:prstGeom>
          <a:solidFill>
            <a:srgbClr val="496D8A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2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2" name="Rectangular Callout 51">
            <a:extLst>
              <a:ext uri="{FF2B5EF4-FFF2-40B4-BE49-F238E27FC236}">
                <a16:creationId xmlns:a16="http://schemas.microsoft.com/office/drawing/2014/main" id="{B3ECD8BD-3C2B-E5F7-1C19-E4BECE0607AF}"/>
              </a:ext>
            </a:extLst>
          </p:cNvPr>
          <p:cNvSpPr/>
          <p:nvPr/>
        </p:nvSpPr>
        <p:spPr>
          <a:xfrm>
            <a:off x="2990028" y="1589810"/>
            <a:ext cx="1188000" cy="720000"/>
          </a:xfrm>
          <a:prstGeom prst="wedgeRectCallout">
            <a:avLst/>
          </a:prstGeom>
          <a:solidFill>
            <a:srgbClr val="40617F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3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6" name="Rectangular Callout 55">
            <a:extLst>
              <a:ext uri="{FF2B5EF4-FFF2-40B4-BE49-F238E27FC236}">
                <a16:creationId xmlns:a16="http://schemas.microsoft.com/office/drawing/2014/main" id="{DC486CE7-C052-1191-070D-1396EEE93924}"/>
              </a:ext>
            </a:extLst>
          </p:cNvPr>
          <p:cNvSpPr/>
          <p:nvPr/>
        </p:nvSpPr>
        <p:spPr>
          <a:xfrm>
            <a:off x="40840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365674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4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5</a:t>
            </a:r>
          </a:p>
          <a:p>
            <a:pPr algn="ctr"/>
            <a:r>
              <a:rPr lang="en-US" sz="1150" dirty="0" err="1"/>
              <a:t>Ultralytics</a:t>
            </a:r>
            <a:endParaRPr lang="en-CN" sz="1150" dirty="0"/>
          </a:p>
        </p:txBody>
      </p:sp>
      <p:sp>
        <p:nvSpPr>
          <p:cNvPr id="64" name="Rectangular Callout 63">
            <a:extLst>
              <a:ext uri="{FF2B5EF4-FFF2-40B4-BE49-F238E27FC236}">
                <a16:creationId xmlns:a16="http://schemas.microsoft.com/office/drawing/2014/main" id="{3688400B-9536-413D-A1D3-997A2AB7FC49}"/>
              </a:ext>
            </a:extLst>
          </p:cNvPr>
          <p:cNvSpPr/>
          <p:nvPr/>
        </p:nvSpPr>
        <p:spPr>
          <a:xfrm>
            <a:off x="5433684" y="1589810"/>
            <a:ext cx="1188000" cy="720000"/>
          </a:xfrm>
          <a:prstGeom prst="wedgeRectCallout">
            <a:avLst/>
          </a:prstGeom>
          <a:solidFill>
            <a:srgbClr val="2D4B69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YOLOX</a:t>
            </a:r>
            <a:endParaRPr lang="en-US" altLang="zh-CN" dirty="0"/>
          </a:p>
          <a:p>
            <a:pPr algn="ctr"/>
            <a:r>
              <a:rPr lang="zh-CN" altLang="en-US" sz="1150" dirty="0"/>
              <a:t>旷视科技</a:t>
            </a:r>
            <a:endParaRPr lang="en-CN" sz="1150" dirty="0"/>
          </a:p>
        </p:txBody>
      </p:sp>
      <p:sp>
        <p:nvSpPr>
          <p:cNvPr id="69" name="Rectangular Callout 68">
            <a:extLst>
              <a:ext uri="{FF2B5EF4-FFF2-40B4-BE49-F238E27FC236}">
                <a16:creationId xmlns:a16="http://schemas.microsoft.com/office/drawing/2014/main" id="{6987F66A-33B8-F726-BBCA-96ED9CDC9489}"/>
              </a:ext>
            </a:extLst>
          </p:cNvPr>
          <p:cNvSpPr/>
          <p:nvPr/>
        </p:nvSpPr>
        <p:spPr>
          <a:xfrm>
            <a:off x="7866828" y="1589810"/>
            <a:ext cx="1188000" cy="720000"/>
          </a:xfrm>
          <a:prstGeom prst="wedgeRectCallout">
            <a:avLst/>
          </a:prstGeom>
          <a:solidFill>
            <a:srgbClr val="1B3654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8</a:t>
            </a:r>
          </a:p>
          <a:p>
            <a:pPr algn="ctr"/>
            <a:r>
              <a:rPr lang="en-US" altLang="zh-CN" sz="1150" dirty="0" err="1"/>
              <a:t>Ultralytics</a:t>
            </a:r>
            <a:endParaRPr lang="en-CN" sz="1150" dirty="0"/>
          </a:p>
        </p:txBody>
      </p:sp>
      <p:sp>
        <p:nvSpPr>
          <p:cNvPr id="78" name="Rectangular Callout 77">
            <a:extLst>
              <a:ext uri="{FF2B5EF4-FFF2-40B4-BE49-F238E27FC236}">
                <a16:creationId xmlns:a16="http://schemas.microsoft.com/office/drawing/2014/main" id="{49F56C4D-7DE6-A976-8343-77F955DFCF73}"/>
              </a:ext>
            </a:extLst>
          </p:cNvPr>
          <p:cNvSpPr/>
          <p:nvPr/>
        </p:nvSpPr>
        <p:spPr>
          <a:xfrm>
            <a:off x="65224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253E5E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6</a:t>
            </a:r>
          </a:p>
          <a:p>
            <a:pPr algn="ctr"/>
            <a:r>
              <a:rPr lang="en-US" sz="1150" dirty="0" err="1"/>
              <a:t>美团视觉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7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CN" sz="1150" dirty="0"/>
          </a:p>
        </p:txBody>
      </p:sp>
      <p:sp>
        <p:nvSpPr>
          <p:cNvPr id="103" name="Rectangular Callout 102">
            <a:extLst>
              <a:ext uri="{FF2B5EF4-FFF2-40B4-BE49-F238E27FC236}">
                <a16:creationId xmlns:a16="http://schemas.microsoft.com/office/drawing/2014/main" id="{AD5739B5-DBB2-CA6B-5D89-7003B8CBC7B5}"/>
              </a:ext>
            </a:extLst>
          </p:cNvPr>
          <p:cNvSpPr/>
          <p:nvPr/>
        </p:nvSpPr>
        <p:spPr>
          <a:xfrm>
            <a:off x="8960882" y="3007539"/>
            <a:ext cx="1438292" cy="1844130"/>
          </a:xfrm>
          <a:prstGeom prst="wedgeRectCallout">
            <a:avLst>
              <a:gd name="adj1" fmla="val -20833"/>
              <a:gd name="adj2" fmla="val -57960"/>
            </a:avLst>
          </a:prstGeom>
          <a:solidFill>
            <a:srgbClr val="112A49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9</a:t>
            </a:r>
          </a:p>
          <a:p>
            <a:pPr algn="ctr"/>
            <a:r>
              <a:rPr lang="en-US" sz="1150" dirty="0"/>
              <a:t>Chien-Yao Wang</a:t>
            </a:r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10</a:t>
            </a:r>
          </a:p>
          <a:p>
            <a:pPr algn="ctr"/>
            <a:r>
              <a:rPr lang="en-US" sz="1150" dirty="0"/>
              <a:t>Ao Wang</a:t>
            </a:r>
          </a:p>
          <a:p>
            <a:pPr algn="ctr"/>
            <a:endParaRPr lang="en-CN" sz="600" dirty="0"/>
          </a:p>
          <a:p>
            <a:pPr algn="ctr"/>
            <a:r>
              <a:rPr lang="en-CN" dirty="0"/>
              <a:t>YOLO</a:t>
            </a:r>
            <a:r>
              <a:rPr lang="en-US" altLang="zh-CN" dirty="0"/>
              <a:t>11</a:t>
            </a:r>
          </a:p>
          <a:p>
            <a:pPr algn="ctr"/>
            <a:r>
              <a:rPr lang="en-CN" sz="1150" dirty="0"/>
              <a:t>Ultralytics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329D54-D21B-F39B-A52C-033AC091AEC5}"/>
              </a:ext>
            </a:extLst>
          </p:cNvPr>
          <p:cNvSpPr/>
          <p:nvPr/>
        </p:nvSpPr>
        <p:spPr>
          <a:xfrm>
            <a:off x="4193628" y="2448910"/>
            <a:ext cx="1219200" cy="367862"/>
          </a:xfrm>
          <a:prstGeom prst="rect">
            <a:avLst/>
          </a:prstGeom>
          <a:solidFill>
            <a:srgbClr val="365674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2020</a:t>
            </a:r>
            <a:endParaRPr lang="en-C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5628A2-8DF0-F708-BD41-45B77AC47A12}"/>
              </a:ext>
            </a:extLst>
          </p:cNvPr>
          <p:cNvSpPr/>
          <p:nvPr/>
        </p:nvSpPr>
        <p:spPr>
          <a:xfrm>
            <a:off x="5418084" y="2448910"/>
            <a:ext cx="1219200" cy="367862"/>
          </a:xfrm>
          <a:prstGeom prst="rect">
            <a:avLst/>
          </a:prstGeom>
          <a:solidFill>
            <a:srgbClr val="2D4B69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2021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052E3A-12AF-4E32-6B66-8BBB69E37D0E}"/>
              </a:ext>
            </a:extLst>
          </p:cNvPr>
          <p:cNvSpPr/>
          <p:nvPr/>
        </p:nvSpPr>
        <p:spPr>
          <a:xfrm>
            <a:off x="6632028" y="2448910"/>
            <a:ext cx="1219200" cy="367862"/>
          </a:xfrm>
          <a:prstGeom prst="rect">
            <a:avLst/>
          </a:prstGeom>
          <a:solidFill>
            <a:srgbClr val="243F5E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2022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8E7B4D-2E8B-908E-8495-7672271543CA}"/>
              </a:ext>
            </a:extLst>
          </p:cNvPr>
          <p:cNvSpPr/>
          <p:nvPr/>
        </p:nvSpPr>
        <p:spPr>
          <a:xfrm>
            <a:off x="7851228" y="2448910"/>
            <a:ext cx="1219200" cy="367862"/>
          </a:xfrm>
          <a:prstGeom prst="rect">
            <a:avLst/>
          </a:prstGeom>
          <a:solidFill>
            <a:srgbClr val="1B3654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2023</a:t>
            </a:r>
            <a:endParaRPr lang="en-C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03BC2D-18C8-CFEF-8A18-AF211995817E}"/>
              </a:ext>
            </a:extLst>
          </p:cNvPr>
          <p:cNvSpPr/>
          <p:nvPr/>
        </p:nvSpPr>
        <p:spPr>
          <a:xfrm>
            <a:off x="9065172" y="2448910"/>
            <a:ext cx="1219200" cy="367862"/>
          </a:xfrm>
          <a:prstGeom prst="rect">
            <a:avLst/>
          </a:prstGeom>
          <a:solidFill>
            <a:srgbClr val="112A49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4583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FB11E-9969-775B-D39B-31BAC064E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EE9B25-27FC-2162-AACC-C7EC052C77EA}"/>
              </a:ext>
            </a:extLst>
          </p:cNvPr>
          <p:cNvSpPr/>
          <p:nvPr/>
        </p:nvSpPr>
        <p:spPr>
          <a:xfrm>
            <a:off x="536028" y="2448910"/>
            <a:ext cx="1219200" cy="367862"/>
          </a:xfrm>
          <a:prstGeom prst="rect">
            <a:avLst/>
          </a:prstGeom>
          <a:solidFill>
            <a:srgbClr val="0B2140"/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2016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214A25-F723-33AF-699E-4643C0610FAE}"/>
              </a:ext>
            </a:extLst>
          </p:cNvPr>
          <p:cNvSpPr/>
          <p:nvPr/>
        </p:nvSpPr>
        <p:spPr>
          <a:xfrm>
            <a:off x="1755228" y="2448910"/>
            <a:ext cx="1219200" cy="367862"/>
          </a:xfrm>
          <a:prstGeom prst="rect">
            <a:avLst/>
          </a:prstGeom>
          <a:solidFill>
            <a:srgbClr val="112A4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2017</a:t>
            </a:r>
            <a:endParaRPr lang="en-C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BCADD7-2F7E-5DEF-94C2-40E6EF89038E}"/>
              </a:ext>
            </a:extLst>
          </p:cNvPr>
          <p:cNvSpPr/>
          <p:nvPr/>
        </p:nvSpPr>
        <p:spPr>
          <a:xfrm>
            <a:off x="2974428" y="2448910"/>
            <a:ext cx="1219200" cy="367862"/>
          </a:xfrm>
          <a:prstGeom prst="rect">
            <a:avLst/>
          </a:prstGeom>
          <a:solidFill>
            <a:srgbClr val="1A355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2018</a:t>
            </a:r>
            <a:endParaRPr lang="en-CN" dirty="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155A9C-CFD6-A0A7-0176-B7146F091E23}"/>
              </a:ext>
            </a:extLst>
          </p:cNvPr>
          <p:cNvSpPr/>
          <p:nvPr/>
        </p:nvSpPr>
        <p:spPr>
          <a:xfrm>
            <a:off x="10453340" y="2258141"/>
            <a:ext cx="691891" cy="749399"/>
          </a:xfrm>
          <a:prstGeom prst="rightArrow">
            <a:avLst/>
          </a:prstGeom>
          <a:solidFill>
            <a:srgbClr val="51779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2F40C0-936D-F77F-7C33-94633CE4573C}"/>
              </a:ext>
            </a:extLst>
          </p:cNvPr>
          <p:cNvSpPr/>
          <p:nvPr/>
        </p:nvSpPr>
        <p:spPr>
          <a:xfrm>
            <a:off x="10315607" y="2443516"/>
            <a:ext cx="21600" cy="367200"/>
          </a:xfrm>
          <a:prstGeom prst="rect">
            <a:avLst/>
          </a:prstGeom>
          <a:solidFill>
            <a:srgbClr val="517794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5BB1EA5-33D9-CB7E-4E60-C037328EE576}"/>
              </a:ext>
            </a:extLst>
          </p:cNvPr>
          <p:cNvSpPr/>
          <p:nvPr/>
        </p:nvSpPr>
        <p:spPr>
          <a:xfrm flipH="1">
            <a:off x="10368063" y="2448910"/>
            <a:ext cx="51118" cy="367862"/>
          </a:xfrm>
          <a:prstGeom prst="rect">
            <a:avLst/>
          </a:prstGeom>
          <a:solidFill>
            <a:srgbClr val="51779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BD3FB5DC-E93E-D83E-B8EF-84318A362A98}"/>
              </a:ext>
            </a:extLst>
          </p:cNvPr>
          <p:cNvSpPr/>
          <p:nvPr/>
        </p:nvSpPr>
        <p:spPr>
          <a:xfrm>
            <a:off x="567228" y="1589810"/>
            <a:ext cx="1188000" cy="720000"/>
          </a:xfrm>
          <a:prstGeom prst="wedgeRectCallout">
            <a:avLst/>
          </a:prstGeom>
          <a:solidFill>
            <a:srgbClr val="0B2140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1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42" name="Rectangular Callout 41">
            <a:extLst>
              <a:ext uri="{FF2B5EF4-FFF2-40B4-BE49-F238E27FC236}">
                <a16:creationId xmlns:a16="http://schemas.microsoft.com/office/drawing/2014/main" id="{F3FCC023-7914-997C-0DF8-4C356C2D5820}"/>
              </a:ext>
            </a:extLst>
          </p:cNvPr>
          <p:cNvSpPr/>
          <p:nvPr/>
        </p:nvSpPr>
        <p:spPr>
          <a:xfrm>
            <a:off x="1770828" y="3007539"/>
            <a:ext cx="1188000" cy="720000"/>
          </a:xfrm>
          <a:prstGeom prst="wedgeRectCallout">
            <a:avLst>
              <a:gd name="adj1" fmla="val -20833"/>
              <a:gd name="adj2" fmla="val -72116"/>
            </a:avLst>
          </a:prstGeom>
          <a:solidFill>
            <a:srgbClr val="112A49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2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2" name="Rectangular Callout 51">
            <a:extLst>
              <a:ext uri="{FF2B5EF4-FFF2-40B4-BE49-F238E27FC236}">
                <a16:creationId xmlns:a16="http://schemas.microsoft.com/office/drawing/2014/main" id="{0906C85D-620D-60AD-D8D4-F4CB5B2F0B9C}"/>
              </a:ext>
            </a:extLst>
          </p:cNvPr>
          <p:cNvSpPr/>
          <p:nvPr/>
        </p:nvSpPr>
        <p:spPr>
          <a:xfrm>
            <a:off x="2990028" y="1589810"/>
            <a:ext cx="1188000" cy="720000"/>
          </a:xfrm>
          <a:prstGeom prst="wedgeRectCallout">
            <a:avLst/>
          </a:prstGeom>
          <a:solidFill>
            <a:srgbClr val="1A3554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3</a:t>
            </a:r>
          </a:p>
          <a:p>
            <a:pPr algn="ctr"/>
            <a:r>
              <a:rPr lang="en-CN" sz="1150" dirty="0"/>
              <a:t>Joseph</a:t>
            </a:r>
            <a:r>
              <a:rPr lang="zh-CN" altLang="en-US" sz="1150" dirty="0"/>
              <a:t> </a:t>
            </a:r>
            <a:r>
              <a:rPr lang="en-US" altLang="zh-CN" sz="1150" dirty="0"/>
              <a:t>Redmon</a:t>
            </a:r>
            <a:endParaRPr lang="en-CN" sz="1150" dirty="0"/>
          </a:p>
        </p:txBody>
      </p:sp>
      <p:sp>
        <p:nvSpPr>
          <p:cNvPr id="56" name="Rectangular Callout 55">
            <a:extLst>
              <a:ext uri="{FF2B5EF4-FFF2-40B4-BE49-F238E27FC236}">
                <a16:creationId xmlns:a16="http://schemas.microsoft.com/office/drawing/2014/main" id="{5539E3D8-445E-D168-D1C4-3B54031FD3B4}"/>
              </a:ext>
            </a:extLst>
          </p:cNvPr>
          <p:cNvSpPr/>
          <p:nvPr/>
        </p:nvSpPr>
        <p:spPr>
          <a:xfrm>
            <a:off x="40840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253E5E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4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5</a:t>
            </a:r>
          </a:p>
          <a:p>
            <a:pPr algn="ctr"/>
            <a:r>
              <a:rPr lang="en-US" sz="1150" dirty="0" err="1"/>
              <a:t>Ultralytics</a:t>
            </a:r>
            <a:endParaRPr lang="en-CN" sz="1150" dirty="0"/>
          </a:p>
        </p:txBody>
      </p:sp>
      <p:sp>
        <p:nvSpPr>
          <p:cNvPr id="64" name="Rectangular Callout 63">
            <a:extLst>
              <a:ext uri="{FF2B5EF4-FFF2-40B4-BE49-F238E27FC236}">
                <a16:creationId xmlns:a16="http://schemas.microsoft.com/office/drawing/2014/main" id="{83A6EA60-35B7-230F-BDA1-62E940F25F6E}"/>
              </a:ext>
            </a:extLst>
          </p:cNvPr>
          <p:cNvSpPr/>
          <p:nvPr/>
        </p:nvSpPr>
        <p:spPr>
          <a:xfrm>
            <a:off x="5433684" y="1589810"/>
            <a:ext cx="1188000" cy="720000"/>
          </a:xfrm>
          <a:prstGeom prst="wedgeRectCallout">
            <a:avLst/>
          </a:prstGeom>
          <a:solidFill>
            <a:srgbClr val="2F4C6A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YOLOX</a:t>
            </a:r>
            <a:endParaRPr lang="en-US" altLang="zh-CN" dirty="0"/>
          </a:p>
          <a:p>
            <a:pPr algn="ctr"/>
            <a:r>
              <a:rPr lang="zh-CN" altLang="en-US" sz="1150" dirty="0"/>
              <a:t>旷视科技</a:t>
            </a:r>
            <a:endParaRPr lang="en-CN" sz="1150" dirty="0"/>
          </a:p>
        </p:txBody>
      </p:sp>
      <p:sp>
        <p:nvSpPr>
          <p:cNvPr id="69" name="Rectangular Callout 68">
            <a:extLst>
              <a:ext uri="{FF2B5EF4-FFF2-40B4-BE49-F238E27FC236}">
                <a16:creationId xmlns:a16="http://schemas.microsoft.com/office/drawing/2014/main" id="{3C2153E3-3C77-D2E4-C829-A653CC885BBA}"/>
              </a:ext>
            </a:extLst>
          </p:cNvPr>
          <p:cNvSpPr/>
          <p:nvPr/>
        </p:nvSpPr>
        <p:spPr>
          <a:xfrm>
            <a:off x="7866828" y="1589810"/>
            <a:ext cx="1188000" cy="720000"/>
          </a:xfrm>
          <a:prstGeom prst="wedgeRectCallout">
            <a:avLst/>
          </a:prstGeom>
          <a:solidFill>
            <a:srgbClr val="40617F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8</a:t>
            </a:r>
          </a:p>
          <a:p>
            <a:pPr algn="ctr"/>
            <a:r>
              <a:rPr lang="en-US" altLang="zh-CN" sz="1150" dirty="0" err="1"/>
              <a:t>Ultralytics</a:t>
            </a:r>
            <a:endParaRPr lang="en-CN" sz="1150" dirty="0"/>
          </a:p>
        </p:txBody>
      </p:sp>
      <p:sp>
        <p:nvSpPr>
          <p:cNvPr id="78" name="Rectangular Callout 77">
            <a:extLst>
              <a:ext uri="{FF2B5EF4-FFF2-40B4-BE49-F238E27FC236}">
                <a16:creationId xmlns:a16="http://schemas.microsoft.com/office/drawing/2014/main" id="{91A34B1D-EC8E-BE6D-4450-A59B586F1D7C}"/>
              </a:ext>
            </a:extLst>
          </p:cNvPr>
          <p:cNvSpPr/>
          <p:nvPr/>
        </p:nvSpPr>
        <p:spPr>
          <a:xfrm>
            <a:off x="6522482" y="3049987"/>
            <a:ext cx="1438292" cy="1440000"/>
          </a:xfrm>
          <a:prstGeom prst="wedgeRectCallout">
            <a:avLst>
              <a:gd name="adj1" fmla="val -20833"/>
              <a:gd name="adj2" fmla="val -62564"/>
            </a:avLst>
          </a:prstGeom>
          <a:solidFill>
            <a:srgbClr val="365674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6</a:t>
            </a:r>
          </a:p>
          <a:p>
            <a:pPr algn="ctr"/>
            <a:r>
              <a:rPr lang="en-US" sz="1150" dirty="0" err="1"/>
              <a:t>美团视觉</a:t>
            </a:r>
            <a:endParaRPr lang="en-US" sz="1150" dirty="0"/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7</a:t>
            </a:r>
          </a:p>
          <a:p>
            <a:pPr algn="ctr"/>
            <a:r>
              <a:rPr lang="en-US" sz="1150" dirty="0"/>
              <a:t>Alexey </a:t>
            </a:r>
            <a:r>
              <a:rPr lang="en-US" sz="1150" dirty="0" err="1"/>
              <a:t>Bochkovskiy</a:t>
            </a:r>
            <a:endParaRPr lang="en-CN" sz="1150" dirty="0"/>
          </a:p>
        </p:txBody>
      </p:sp>
      <p:sp>
        <p:nvSpPr>
          <p:cNvPr id="103" name="Rectangular Callout 102">
            <a:extLst>
              <a:ext uri="{FF2B5EF4-FFF2-40B4-BE49-F238E27FC236}">
                <a16:creationId xmlns:a16="http://schemas.microsoft.com/office/drawing/2014/main" id="{3378C902-1853-EF6D-C50B-0DAD4AE48F30}"/>
              </a:ext>
            </a:extLst>
          </p:cNvPr>
          <p:cNvSpPr/>
          <p:nvPr/>
        </p:nvSpPr>
        <p:spPr>
          <a:xfrm>
            <a:off x="8960882" y="3007539"/>
            <a:ext cx="1438292" cy="1844130"/>
          </a:xfrm>
          <a:prstGeom prst="wedgeRectCallout">
            <a:avLst>
              <a:gd name="adj1" fmla="val -20833"/>
              <a:gd name="adj2" fmla="val -57960"/>
            </a:avLst>
          </a:prstGeom>
          <a:solidFill>
            <a:srgbClr val="486C8A"/>
          </a:solidFill>
          <a:ln w="1905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YOLOv</a:t>
            </a:r>
            <a:r>
              <a:rPr lang="en-US" altLang="zh-CN" dirty="0"/>
              <a:t>9</a:t>
            </a:r>
          </a:p>
          <a:p>
            <a:pPr algn="ctr"/>
            <a:r>
              <a:rPr lang="en-US" sz="1150" dirty="0"/>
              <a:t>Chien-Yao Wang</a:t>
            </a:r>
          </a:p>
          <a:p>
            <a:pPr algn="ctr"/>
            <a:endParaRPr lang="en-US" sz="600" dirty="0"/>
          </a:p>
          <a:p>
            <a:pPr algn="ctr"/>
            <a:r>
              <a:rPr lang="en-CN" dirty="0"/>
              <a:t>YOLOv</a:t>
            </a:r>
            <a:r>
              <a:rPr lang="en-US" altLang="zh-CN" dirty="0"/>
              <a:t>10</a:t>
            </a:r>
          </a:p>
          <a:p>
            <a:pPr algn="ctr"/>
            <a:r>
              <a:rPr lang="en-US" sz="1150" dirty="0"/>
              <a:t>Ao Wang</a:t>
            </a:r>
          </a:p>
          <a:p>
            <a:pPr algn="ctr"/>
            <a:endParaRPr lang="en-CN" sz="600" dirty="0"/>
          </a:p>
          <a:p>
            <a:pPr algn="ctr"/>
            <a:r>
              <a:rPr lang="en-CN" dirty="0"/>
              <a:t>YOLO</a:t>
            </a:r>
            <a:r>
              <a:rPr lang="en-US" altLang="zh-CN" dirty="0"/>
              <a:t>11</a:t>
            </a:r>
          </a:p>
          <a:p>
            <a:pPr algn="ctr"/>
            <a:r>
              <a:rPr lang="en-CN" sz="1150" dirty="0"/>
              <a:t>Ultralytics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E9522D-3472-3C02-B487-2F5B39974477}"/>
              </a:ext>
            </a:extLst>
          </p:cNvPr>
          <p:cNvSpPr/>
          <p:nvPr/>
        </p:nvSpPr>
        <p:spPr>
          <a:xfrm>
            <a:off x="4193628" y="2448910"/>
            <a:ext cx="1219200" cy="367862"/>
          </a:xfrm>
          <a:prstGeom prst="rect">
            <a:avLst/>
          </a:prstGeom>
          <a:solidFill>
            <a:srgbClr val="243F5E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2020</a:t>
            </a:r>
            <a:endParaRPr lang="en-C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44D3E0-56BC-B4B6-543A-3387AE0A0D40}"/>
              </a:ext>
            </a:extLst>
          </p:cNvPr>
          <p:cNvSpPr/>
          <p:nvPr/>
        </p:nvSpPr>
        <p:spPr>
          <a:xfrm>
            <a:off x="5418084" y="2448910"/>
            <a:ext cx="1219200" cy="367862"/>
          </a:xfrm>
          <a:prstGeom prst="rect">
            <a:avLst/>
          </a:prstGeom>
          <a:solidFill>
            <a:srgbClr val="2F4C6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2021</a:t>
            </a:r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37D899-75A9-3196-EA2E-526FAD023F5C}"/>
              </a:ext>
            </a:extLst>
          </p:cNvPr>
          <p:cNvSpPr/>
          <p:nvPr/>
        </p:nvSpPr>
        <p:spPr>
          <a:xfrm>
            <a:off x="6632028" y="2448910"/>
            <a:ext cx="1219200" cy="367862"/>
          </a:xfrm>
          <a:prstGeom prst="rect">
            <a:avLst/>
          </a:prstGeom>
          <a:solidFill>
            <a:srgbClr val="365674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2022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523C0E-1A01-D298-7A42-04248AD7B743}"/>
              </a:ext>
            </a:extLst>
          </p:cNvPr>
          <p:cNvSpPr/>
          <p:nvPr/>
        </p:nvSpPr>
        <p:spPr>
          <a:xfrm>
            <a:off x="7851228" y="2448910"/>
            <a:ext cx="1219200" cy="367862"/>
          </a:xfrm>
          <a:prstGeom prst="rect">
            <a:avLst/>
          </a:prstGeom>
          <a:solidFill>
            <a:srgbClr val="40617F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2023</a:t>
            </a:r>
            <a:endParaRPr lang="en-C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9B38F9-1AE3-82E3-5187-2171E9B194C8}"/>
              </a:ext>
            </a:extLst>
          </p:cNvPr>
          <p:cNvSpPr/>
          <p:nvPr/>
        </p:nvSpPr>
        <p:spPr>
          <a:xfrm>
            <a:off x="9065172" y="2448910"/>
            <a:ext cx="1219200" cy="367862"/>
          </a:xfrm>
          <a:prstGeom prst="rect">
            <a:avLst/>
          </a:prstGeom>
          <a:solidFill>
            <a:srgbClr val="486C8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2024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24553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E22D3-EC29-3FC5-BAED-40C66ABC6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gradient&#10;&#10;Description automatically generated">
            <a:extLst>
              <a:ext uri="{FF2B5EF4-FFF2-40B4-BE49-F238E27FC236}">
                <a16:creationId xmlns:a16="http://schemas.microsoft.com/office/drawing/2014/main" id="{041CA7F1-FF73-7BA1-0937-4DA04F4A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7772400" cy="6477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1DF031-4CF1-046C-5443-AAEBF1888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164560"/>
              </p:ext>
            </p:extLst>
          </p:nvPr>
        </p:nvGraphicFramePr>
        <p:xfrm>
          <a:off x="1981201" y="0"/>
          <a:ext cx="7772403" cy="647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0801">
                  <a:extLst>
                    <a:ext uri="{9D8B030D-6E8A-4147-A177-3AD203B41FA5}">
                      <a16:colId xmlns:a16="http://schemas.microsoft.com/office/drawing/2014/main" val="2794196842"/>
                    </a:ext>
                  </a:extLst>
                </a:gridCol>
                <a:gridCol w="2590801">
                  <a:extLst>
                    <a:ext uri="{9D8B030D-6E8A-4147-A177-3AD203B41FA5}">
                      <a16:colId xmlns:a16="http://schemas.microsoft.com/office/drawing/2014/main" val="1527559174"/>
                    </a:ext>
                  </a:extLst>
                </a:gridCol>
                <a:gridCol w="2590801">
                  <a:extLst>
                    <a:ext uri="{9D8B030D-6E8A-4147-A177-3AD203B41FA5}">
                      <a16:colId xmlns:a16="http://schemas.microsoft.com/office/drawing/2014/main" val="2856309865"/>
                    </a:ext>
                  </a:extLst>
                </a:gridCol>
              </a:tblGrid>
              <a:tr h="80962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573478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384362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825355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196144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480680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001229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313697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32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3019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EF3BF-22BF-9AB3-C47A-45B40BCCD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A3B3BB6-DCE7-9639-F07C-401514728ADB}"/>
              </a:ext>
            </a:extLst>
          </p:cNvPr>
          <p:cNvGrpSpPr/>
          <p:nvPr/>
        </p:nvGrpSpPr>
        <p:grpSpPr>
          <a:xfrm>
            <a:off x="2136465" y="1339120"/>
            <a:ext cx="1461146" cy="1706160"/>
            <a:chOff x="1895228" y="1339120"/>
            <a:chExt cx="1461146" cy="170616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8F40E9-4BF1-9C32-52B0-AF2642B1799B}"/>
                </a:ext>
              </a:extLst>
            </p:cNvPr>
            <p:cNvSpPr/>
            <p:nvPr/>
          </p:nvSpPr>
          <p:spPr>
            <a:xfrm>
              <a:off x="1916374" y="1605280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CE201-E086-150E-180B-1B7191F87F77}"/>
                </a:ext>
              </a:extLst>
            </p:cNvPr>
            <p:cNvSpPr/>
            <p:nvPr/>
          </p:nvSpPr>
          <p:spPr>
            <a:xfrm>
              <a:off x="1916374" y="1472200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DE96FE-96CE-D4C0-D886-3951ACF7B316}"/>
                </a:ext>
              </a:extLst>
            </p:cNvPr>
            <p:cNvSpPr/>
            <p:nvPr/>
          </p:nvSpPr>
          <p:spPr>
            <a:xfrm>
              <a:off x="1895228" y="1339120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08E771-DDEE-7E65-9C4C-494899361F24}"/>
                </a:ext>
              </a:extLst>
            </p:cNvPr>
            <p:cNvSpPr txBox="1"/>
            <p:nvPr/>
          </p:nvSpPr>
          <p:spPr>
            <a:xfrm>
              <a:off x="2287560" y="141940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输入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E1E399-D3D3-7F3A-1F03-17B967371EC1}"/>
                </a:ext>
              </a:extLst>
            </p:cNvPr>
            <p:cNvSpPr txBox="1"/>
            <p:nvPr/>
          </p:nvSpPr>
          <p:spPr>
            <a:xfrm>
              <a:off x="1950723" y="2512090"/>
              <a:ext cx="13724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416</a:t>
              </a:r>
              <a:r>
                <a:rPr lang="zh-CN" altLang="en-US" sz="2000" dirty="0"/>
                <a:t>*</a:t>
              </a:r>
              <a:r>
                <a:rPr lang="en-US" altLang="zh-CN" sz="2000" dirty="0"/>
                <a:t>416</a:t>
              </a:r>
              <a:r>
                <a:rPr lang="zh-CN" altLang="en-US" sz="2000" dirty="0"/>
                <a:t>*</a:t>
              </a:r>
              <a:r>
                <a:rPr lang="en-US" altLang="zh-CN" sz="2000" dirty="0"/>
                <a:t>3</a:t>
              </a:r>
              <a:endParaRPr lang="en-CN" sz="2000" dirty="0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9924AF-9841-A535-22A2-3B4913BFC2D7}"/>
              </a:ext>
            </a:extLst>
          </p:cNvPr>
          <p:cNvCxnSpPr>
            <a:cxnSpLocks/>
          </p:cNvCxnSpPr>
          <p:nvPr/>
        </p:nvCxnSpPr>
        <p:spPr>
          <a:xfrm>
            <a:off x="4027548" y="2192200"/>
            <a:ext cx="48349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8E08E8E-9A03-06A4-3F02-550926EBB863}"/>
              </a:ext>
            </a:extLst>
          </p:cNvPr>
          <p:cNvSpPr/>
          <p:nvPr/>
        </p:nvSpPr>
        <p:spPr>
          <a:xfrm>
            <a:off x="4656000" y="1400080"/>
            <a:ext cx="1440000" cy="1440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Googlenet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[51]</a:t>
            </a:r>
            <a:endParaRPr lang="en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F929CB-9979-6F8E-B7CC-1848A6971E0B}"/>
              </a:ext>
            </a:extLst>
          </p:cNvPr>
          <p:cNvCxnSpPr>
            <a:cxnSpLocks/>
          </p:cNvCxnSpPr>
          <p:nvPr/>
        </p:nvCxnSpPr>
        <p:spPr>
          <a:xfrm>
            <a:off x="6196887" y="2192200"/>
            <a:ext cx="4520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3D7A83-12AD-6827-C7B3-A60A134D747A}"/>
              </a:ext>
            </a:extLst>
          </p:cNvPr>
          <p:cNvGrpSpPr/>
          <p:nvPr/>
        </p:nvGrpSpPr>
        <p:grpSpPr>
          <a:xfrm>
            <a:off x="6772380" y="1976983"/>
            <a:ext cx="3167357" cy="387955"/>
            <a:chOff x="6918960" y="1976983"/>
            <a:chExt cx="3167357" cy="3879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BB15795-DFE0-861D-E114-891F5B9F0068}"/>
                </a:ext>
              </a:extLst>
            </p:cNvPr>
            <p:cNvSpPr/>
            <p:nvPr/>
          </p:nvSpPr>
          <p:spPr>
            <a:xfrm>
              <a:off x="6918960" y="2020161"/>
              <a:ext cx="784910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Conv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93A809-4095-CFD5-9E32-52A92C8339F9}"/>
                </a:ext>
              </a:extLst>
            </p:cNvPr>
            <p:cNvSpPr txBox="1"/>
            <p:nvPr/>
          </p:nvSpPr>
          <p:spPr>
            <a:xfrm>
              <a:off x="7706567" y="1976983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…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F73112-CD23-6B92-5E01-DACAC95571F5}"/>
                </a:ext>
              </a:extLst>
            </p:cNvPr>
            <p:cNvSpPr/>
            <p:nvPr/>
          </p:nvSpPr>
          <p:spPr>
            <a:xfrm>
              <a:off x="8059401" y="2020860"/>
              <a:ext cx="562370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FC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E1C0AC-BF4F-DBBC-3F82-928C4D4734BD}"/>
                </a:ext>
              </a:extLst>
            </p:cNvPr>
            <p:cNvSpPr txBox="1"/>
            <p:nvPr/>
          </p:nvSpPr>
          <p:spPr>
            <a:xfrm>
              <a:off x="8608022" y="1976983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…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51AB748-1DDB-E3B4-7198-E28B833EFD35}"/>
                </a:ext>
              </a:extLst>
            </p:cNvPr>
            <p:cNvSpPr/>
            <p:nvPr/>
          </p:nvSpPr>
          <p:spPr>
            <a:xfrm>
              <a:off x="8958982" y="2020161"/>
              <a:ext cx="1127335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Resheap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C931CA1-3FA1-8DFE-F082-6562F071AABA}"/>
              </a:ext>
            </a:extLst>
          </p:cNvPr>
          <p:cNvCxnSpPr>
            <a:cxnSpLocks/>
          </p:cNvCxnSpPr>
          <p:nvPr/>
        </p:nvCxnSpPr>
        <p:spPr>
          <a:xfrm>
            <a:off x="10003522" y="2192200"/>
            <a:ext cx="42482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177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0CAE2-280C-FC7A-206A-42A3368C7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C1DB95E9-968B-D672-6859-2DC40E6A1802}"/>
              </a:ext>
            </a:extLst>
          </p:cNvPr>
          <p:cNvGrpSpPr/>
          <p:nvPr/>
        </p:nvGrpSpPr>
        <p:grpSpPr>
          <a:xfrm>
            <a:off x="773052" y="1605820"/>
            <a:ext cx="1656415" cy="1706160"/>
            <a:chOff x="1808165" y="1339120"/>
            <a:chExt cx="1656415" cy="170616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75CB6AF-EE84-7147-E799-499E227E5A6E}"/>
                </a:ext>
              </a:extLst>
            </p:cNvPr>
            <p:cNvSpPr/>
            <p:nvPr/>
          </p:nvSpPr>
          <p:spPr>
            <a:xfrm>
              <a:off x="1916374" y="1605280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1854368-128B-B863-A855-433EEE6063E3}"/>
                </a:ext>
              </a:extLst>
            </p:cNvPr>
            <p:cNvSpPr/>
            <p:nvPr/>
          </p:nvSpPr>
          <p:spPr>
            <a:xfrm>
              <a:off x="1916374" y="1472200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A616A1-A857-2935-4802-4F947DF26BCE}"/>
                </a:ext>
              </a:extLst>
            </p:cNvPr>
            <p:cNvSpPr/>
            <p:nvPr/>
          </p:nvSpPr>
          <p:spPr>
            <a:xfrm>
              <a:off x="1895228" y="1339120"/>
              <a:ext cx="1440000" cy="144000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  <a:scene3d>
              <a:camera prst="isometricOffAxis1Top">
                <a:rot lat="18393487" lon="4509907" rev="17294536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F27755-9BC5-49EC-E036-E3B0959F9F33}"/>
                </a:ext>
              </a:extLst>
            </p:cNvPr>
            <p:cNvSpPr txBox="1"/>
            <p:nvPr/>
          </p:nvSpPr>
          <p:spPr>
            <a:xfrm>
              <a:off x="2287560" y="141940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输入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73ECB87-8314-A558-9240-24A585A64DB9}"/>
                    </a:ext>
                  </a:extLst>
                </p:cNvPr>
                <p:cNvSpPr txBox="1"/>
                <p:nvPr/>
              </p:nvSpPr>
              <p:spPr>
                <a:xfrm>
                  <a:off x="1808165" y="2512090"/>
                  <a:ext cx="16564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416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416</m:t>
                        </m:r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CN" sz="20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73ECB87-8314-A558-9240-24A585A64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8165" y="2512090"/>
                  <a:ext cx="1656415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E2B272-CBE4-DD81-356F-7014C061FD96}"/>
              </a:ext>
            </a:extLst>
          </p:cNvPr>
          <p:cNvCxnSpPr>
            <a:cxnSpLocks/>
          </p:cNvCxnSpPr>
          <p:nvPr/>
        </p:nvCxnSpPr>
        <p:spPr>
          <a:xfrm>
            <a:off x="2751198" y="2458900"/>
            <a:ext cx="48349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4D2DC3C-6B7B-79C3-6294-B7D6C2843C6C}"/>
              </a:ext>
            </a:extLst>
          </p:cNvPr>
          <p:cNvSpPr/>
          <p:nvPr/>
        </p:nvSpPr>
        <p:spPr>
          <a:xfrm>
            <a:off x="3379650" y="1666780"/>
            <a:ext cx="1440000" cy="1440000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Googlenet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[51]</a:t>
            </a:r>
            <a:endParaRPr lang="en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41DBCB-F217-1A17-07D7-2132041576F4}"/>
              </a:ext>
            </a:extLst>
          </p:cNvPr>
          <p:cNvCxnSpPr>
            <a:cxnSpLocks/>
          </p:cNvCxnSpPr>
          <p:nvPr/>
        </p:nvCxnSpPr>
        <p:spPr>
          <a:xfrm>
            <a:off x="4920537" y="2458900"/>
            <a:ext cx="4520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D2A8A0-54F5-7689-F41A-266608F6EAB6}"/>
              </a:ext>
            </a:extLst>
          </p:cNvPr>
          <p:cNvGrpSpPr/>
          <p:nvPr/>
        </p:nvGrpSpPr>
        <p:grpSpPr>
          <a:xfrm>
            <a:off x="5496030" y="2243683"/>
            <a:ext cx="3167357" cy="387955"/>
            <a:chOff x="6918960" y="1976983"/>
            <a:chExt cx="3167357" cy="3879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0A7E1F-F7AA-D7D2-FBDB-CD6A33AE0B69}"/>
                </a:ext>
              </a:extLst>
            </p:cNvPr>
            <p:cNvSpPr/>
            <p:nvPr/>
          </p:nvSpPr>
          <p:spPr>
            <a:xfrm>
              <a:off x="6918960" y="2020161"/>
              <a:ext cx="784910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Conv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348BF5-9634-F788-FA46-E958CECFF878}"/>
                </a:ext>
              </a:extLst>
            </p:cNvPr>
            <p:cNvSpPr txBox="1"/>
            <p:nvPr/>
          </p:nvSpPr>
          <p:spPr>
            <a:xfrm>
              <a:off x="7706567" y="1976983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…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F6FFBC-6D51-1324-938F-B9928DC6CFB8}"/>
                </a:ext>
              </a:extLst>
            </p:cNvPr>
            <p:cNvSpPr/>
            <p:nvPr/>
          </p:nvSpPr>
          <p:spPr>
            <a:xfrm>
              <a:off x="8059401" y="2020860"/>
              <a:ext cx="562370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FC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65556A-4D95-1472-2C9E-4A90AAF9C5B8}"/>
                </a:ext>
              </a:extLst>
            </p:cNvPr>
            <p:cNvSpPr txBox="1"/>
            <p:nvPr/>
          </p:nvSpPr>
          <p:spPr>
            <a:xfrm>
              <a:off x="8608022" y="1976983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…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CB8003-72FC-513D-1D43-95C962A0EC97}"/>
                </a:ext>
              </a:extLst>
            </p:cNvPr>
            <p:cNvSpPr/>
            <p:nvPr/>
          </p:nvSpPr>
          <p:spPr>
            <a:xfrm>
              <a:off x="8958982" y="2020161"/>
              <a:ext cx="1127335" cy="34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Resheap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94C499-30FF-CCD1-3923-35BBD0587A51}"/>
              </a:ext>
            </a:extLst>
          </p:cNvPr>
          <p:cNvCxnSpPr>
            <a:cxnSpLocks/>
          </p:cNvCxnSpPr>
          <p:nvPr/>
        </p:nvCxnSpPr>
        <p:spPr>
          <a:xfrm>
            <a:off x="8727172" y="2458900"/>
            <a:ext cx="42482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ube 2">
            <a:extLst>
              <a:ext uri="{FF2B5EF4-FFF2-40B4-BE49-F238E27FC236}">
                <a16:creationId xmlns:a16="http://schemas.microsoft.com/office/drawing/2014/main" id="{FC4B8BD0-DECE-EEB9-D4A1-91D7DB43EA82}"/>
              </a:ext>
            </a:extLst>
          </p:cNvPr>
          <p:cNvSpPr/>
          <p:nvPr/>
        </p:nvSpPr>
        <p:spPr>
          <a:xfrm>
            <a:off x="9285348" y="2086210"/>
            <a:ext cx="819151" cy="800099"/>
          </a:xfrm>
          <a:prstGeom prst="cube">
            <a:avLst>
              <a:gd name="adj" fmla="val 6651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5C4C30-59EB-2C2E-99E8-18261E1098BC}"/>
                  </a:ext>
                </a:extLst>
              </p:cNvPr>
              <p:cNvSpPr txBox="1"/>
              <p:nvPr/>
            </p:nvSpPr>
            <p:spPr>
              <a:xfrm>
                <a:off x="8649220" y="3018873"/>
                <a:ext cx="20914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×5+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5C4C30-59EB-2C2E-99E8-18261E109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220" y="3018873"/>
                <a:ext cx="209140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78FF4F2-4179-D059-449D-4D85554752D5}"/>
              </a:ext>
            </a:extLst>
          </p:cNvPr>
          <p:cNvSpPr txBox="1"/>
          <p:nvPr/>
        </p:nvSpPr>
        <p:spPr>
          <a:xfrm>
            <a:off x="9488984" y="155353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1246377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271</Words>
  <Application>Microsoft Macintosh PowerPoint</Application>
  <PresentationFormat>Widescreen</PresentationFormat>
  <Paragraphs>189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Microsoft YaHei UI</vt:lpstr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A39931</cp:lastModifiedBy>
  <cp:revision>10</cp:revision>
  <dcterms:modified xsi:type="dcterms:W3CDTF">2025-01-15T08:51:53Z</dcterms:modified>
</cp:coreProperties>
</file>